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5"/>
  </p:notesMasterIdLst>
  <p:sldIdLst>
    <p:sldId id="256" r:id="rId2"/>
    <p:sldId id="264" r:id="rId3"/>
    <p:sldId id="257" r:id="rId4"/>
    <p:sldId id="265" r:id="rId5"/>
    <p:sldId id="285" r:id="rId6"/>
    <p:sldId id="272" r:id="rId7"/>
    <p:sldId id="263" r:id="rId8"/>
    <p:sldId id="270" r:id="rId9"/>
    <p:sldId id="283" r:id="rId10"/>
    <p:sldId id="259" r:id="rId11"/>
    <p:sldId id="261" r:id="rId12"/>
    <p:sldId id="258" r:id="rId13"/>
    <p:sldId id="273" r:id="rId14"/>
    <p:sldId id="276" r:id="rId15"/>
    <p:sldId id="274" r:id="rId16"/>
    <p:sldId id="275" r:id="rId17"/>
    <p:sldId id="280" r:id="rId18"/>
    <p:sldId id="287" r:id="rId19"/>
    <p:sldId id="288" r:id="rId20"/>
    <p:sldId id="289" r:id="rId21"/>
    <p:sldId id="277" r:id="rId22"/>
    <p:sldId id="271" r:id="rId23"/>
    <p:sldId id="279" r:id="rId24"/>
    <p:sldId id="278" r:id="rId25"/>
    <p:sldId id="268" r:id="rId26"/>
    <p:sldId id="269" r:id="rId27"/>
    <p:sldId id="284" r:id="rId28"/>
    <p:sldId id="260" r:id="rId29"/>
    <p:sldId id="281" r:id="rId30"/>
    <p:sldId id="266" r:id="rId31"/>
    <p:sldId id="282" r:id="rId32"/>
    <p:sldId id="267" r:id="rId33"/>
    <p:sldId id="286" r:id="rId3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80024" autoAdjust="0"/>
  </p:normalViewPr>
  <p:slideViewPr>
    <p:cSldViewPr snapToGrid="0">
      <p:cViewPr varScale="1">
        <p:scale>
          <a:sx n="61" d="100"/>
          <a:sy n="61" d="100"/>
        </p:scale>
        <p:origin x="1242"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147CA5F-38E9-4AF4-B1C1-08230C12EC06}" type="datetimeFigureOut">
              <a:rPr lang="en-GB" smtClean="0"/>
              <a:t>14/05/2020</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5DAED92-1818-4FBA-A259-B447420A72E8}" type="slidenum">
              <a:rPr lang="en-GB" smtClean="0"/>
              <a:t>‹#›</a:t>
            </a:fld>
            <a:endParaRPr lang="en-GB"/>
          </a:p>
        </p:txBody>
      </p:sp>
    </p:spTree>
    <p:extLst>
      <p:ext uri="{BB962C8B-B14F-4D97-AF65-F5344CB8AC3E}">
        <p14:creationId xmlns:p14="http://schemas.microsoft.com/office/powerpoint/2010/main" val="30203976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Hello,</a:t>
            </a:r>
          </a:p>
          <a:p>
            <a:r>
              <a:rPr lang="en-GB" dirty="0"/>
              <a:t>Welcome to my presentation for the design masterclass project</a:t>
            </a:r>
          </a:p>
          <a:p>
            <a:r>
              <a:rPr lang="en-GB" dirty="0"/>
              <a:t>This presentation will detail the process behind the game that Len and Myself created over the past year for the Christchurch mansion</a:t>
            </a:r>
          </a:p>
        </p:txBody>
      </p:sp>
      <p:sp>
        <p:nvSpPr>
          <p:cNvPr id="4" name="Slide Number Placeholder 3"/>
          <p:cNvSpPr>
            <a:spLocks noGrp="1"/>
          </p:cNvSpPr>
          <p:nvPr>
            <p:ph type="sldNum" sz="quarter" idx="5"/>
          </p:nvPr>
        </p:nvSpPr>
        <p:spPr/>
        <p:txBody>
          <a:bodyPr/>
          <a:lstStyle/>
          <a:p>
            <a:fld id="{85DAED92-1818-4FBA-A259-B447420A72E8}" type="slidenum">
              <a:rPr lang="en-GB" smtClean="0"/>
              <a:t>1</a:t>
            </a:fld>
            <a:endParaRPr lang="en-GB"/>
          </a:p>
        </p:txBody>
      </p:sp>
    </p:spTree>
    <p:extLst>
      <p:ext uri="{BB962C8B-B14F-4D97-AF65-F5344CB8AC3E}">
        <p14:creationId xmlns:p14="http://schemas.microsoft.com/office/powerpoint/2010/main" val="13445264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Read text</a:t>
            </a:r>
          </a:p>
          <a:p>
            <a:r>
              <a:rPr lang="en-GB" dirty="0">
                <a:solidFill>
                  <a:srgbClr val="FF0000"/>
                </a:solidFill>
              </a:rPr>
              <a:t>After the presentation our client contacted us for a copy of the presentation and commended us on the idea which I believe demonstrates that the pitch was effective</a:t>
            </a:r>
          </a:p>
        </p:txBody>
      </p:sp>
      <p:sp>
        <p:nvSpPr>
          <p:cNvPr id="4" name="Slide Number Placeholder 3"/>
          <p:cNvSpPr>
            <a:spLocks noGrp="1"/>
          </p:cNvSpPr>
          <p:nvPr>
            <p:ph type="sldNum" sz="quarter" idx="5"/>
          </p:nvPr>
        </p:nvSpPr>
        <p:spPr/>
        <p:txBody>
          <a:bodyPr/>
          <a:lstStyle/>
          <a:p>
            <a:fld id="{85DAED92-1818-4FBA-A259-B447420A72E8}" type="slidenum">
              <a:rPr lang="en-GB" smtClean="0"/>
              <a:t>10</a:t>
            </a:fld>
            <a:endParaRPr lang="en-GB"/>
          </a:p>
        </p:txBody>
      </p:sp>
    </p:spTree>
    <p:extLst>
      <p:ext uri="{BB962C8B-B14F-4D97-AF65-F5344CB8AC3E}">
        <p14:creationId xmlns:p14="http://schemas.microsoft.com/office/powerpoint/2010/main" val="15588977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Line 1 +2</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However while we made sure to keep our client informed about the state of the project, we could not maintain active regular communication with our client.</a:t>
            </a:r>
          </a:p>
          <a:p>
            <a:r>
              <a:rPr lang="en-GB" dirty="0"/>
              <a:t>Line 3</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When we did have active contact with Melanie we made sure to provide detailed explanative documents for game components she was interested in.</a:t>
            </a:r>
          </a:p>
          <a:p>
            <a:endParaRPr lang="en-GB" dirty="0"/>
          </a:p>
        </p:txBody>
      </p:sp>
      <p:sp>
        <p:nvSpPr>
          <p:cNvPr id="4" name="Slide Number Placeholder 3"/>
          <p:cNvSpPr>
            <a:spLocks noGrp="1"/>
          </p:cNvSpPr>
          <p:nvPr>
            <p:ph type="sldNum" sz="quarter" idx="5"/>
          </p:nvPr>
        </p:nvSpPr>
        <p:spPr/>
        <p:txBody>
          <a:bodyPr/>
          <a:lstStyle/>
          <a:p>
            <a:fld id="{85DAED92-1818-4FBA-A259-B447420A72E8}" type="slidenum">
              <a:rPr lang="en-GB" smtClean="0"/>
              <a:t>11</a:t>
            </a:fld>
            <a:endParaRPr lang="en-GB"/>
          </a:p>
        </p:txBody>
      </p:sp>
    </p:spTree>
    <p:extLst>
      <p:ext uri="{BB962C8B-B14F-4D97-AF65-F5344CB8AC3E}">
        <p14:creationId xmlns:p14="http://schemas.microsoft.com/office/powerpoint/2010/main" val="6930645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At this early stage in development we had not yet implemented systems such as tracking the number of completed minigames as well as some of the minigames being unfished. These were completed before the final prototype however.</a:t>
            </a:r>
          </a:p>
          <a:p>
            <a:endParaRPr lang="en-GB" dirty="0"/>
          </a:p>
        </p:txBody>
      </p:sp>
      <p:sp>
        <p:nvSpPr>
          <p:cNvPr id="4" name="Slide Number Placeholder 3"/>
          <p:cNvSpPr>
            <a:spLocks noGrp="1"/>
          </p:cNvSpPr>
          <p:nvPr>
            <p:ph type="sldNum" sz="quarter" idx="5"/>
          </p:nvPr>
        </p:nvSpPr>
        <p:spPr/>
        <p:txBody>
          <a:bodyPr/>
          <a:lstStyle/>
          <a:p>
            <a:fld id="{85DAED92-1818-4FBA-A259-B447420A72E8}" type="slidenum">
              <a:rPr lang="en-GB" smtClean="0"/>
              <a:t>12</a:t>
            </a:fld>
            <a:endParaRPr lang="en-GB"/>
          </a:p>
        </p:txBody>
      </p:sp>
    </p:spTree>
    <p:extLst>
      <p:ext uri="{BB962C8B-B14F-4D97-AF65-F5344CB8AC3E}">
        <p14:creationId xmlns:p14="http://schemas.microsoft.com/office/powerpoint/2010/main" val="42558758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Here are some </a:t>
            </a:r>
            <a:r>
              <a:rPr lang="en-GB" dirty="0" err="1"/>
              <a:t>snippits</a:t>
            </a:r>
            <a:r>
              <a:rPr lang="en-GB" dirty="0"/>
              <a:t> from the blueprints for the prototype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Here are the blueprints for the map</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Navigation between rooms was done with default unreal functions but adding creating a system that allowed for rooms to vary required custom blueprints as shown here.</a:t>
            </a:r>
          </a:p>
          <a:p>
            <a:endParaRPr lang="en-GB" dirty="0"/>
          </a:p>
        </p:txBody>
      </p:sp>
      <p:sp>
        <p:nvSpPr>
          <p:cNvPr id="4" name="Slide Number Placeholder 3"/>
          <p:cNvSpPr>
            <a:spLocks noGrp="1"/>
          </p:cNvSpPr>
          <p:nvPr>
            <p:ph type="sldNum" sz="quarter" idx="5"/>
          </p:nvPr>
        </p:nvSpPr>
        <p:spPr/>
        <p:txBody>
          <a:bodyPr/>
          <a:lstStyle/>
          <a:p>
            <a:fld id="{85DAED92-1818-4FBA-A259-B447420A72E8}" type="slidenum">
              <a:rPr lang="en-GB" smtClean="0"/>
              <a:t>13</a:t>
            </a:fld>
            <a:endParaRPr lang="en-GB"/>
          </a:p>
        </p:txBody>
      </p:sp>
    </p:spTree>
    <p:extLst>
      <p:ext uri="{BB962C8B-B14F-4D97-AF65-F5344CB8AC3E}">
        <p14:creationId xmlns:p14="http://schemas.microsoft.com/office/powerpoint/2010/main" val="22485309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Here are the blueprints for the outfit minigame</a:t>
            </a:r>
          </a:p>
          <a:p>
            <a:endParaRPr lang="en-GB" dirty="0"/>
          </a:p>
          <a:p>
            <a:r>
              <a:rPr lang="en-GB" dirty="0"/>
              <a:t>Here the checking system and the outfit system can be seen, this is used to make sure the correct outfit ID is in each slot.</a:t>
            </a:r>
          </a:p>
          <a:p>
            <a:endParaRPr lang="en-GB" dirty="0"/>
          </a:p>
          <a:p>
            <a:endParaRPr lang="en-GB" dirty="0"/>
          </a:p>
        </p:txBody>
      </p:sp>
      <p:sp>
        <p:nvSpPr>
          <p:cNvPr id="4" name="Slide Number Placeholder 3"/>
          <p:cNvSpPr>
            <a:spLocks noGrp="1"/>
          </p:cNvSpPr>
          <p:nvPr>
            <p:ph type="sldNum" sz="quarter" idx="5"/>
          </p:nvPr>
        </p:nvSpPr>
        <p:spPr/>
        <p:txBody>
          <a:bodyPr/>
          <a:lstStyle/>
          <a:p>
            <a:fld id="{85DAED92-1818-4FBA-A259-B447420A72E8}" type="slidenum">
              <a:rPr lang="en-GB" smtClean="0"/>
              <a:t>14</a:t>
            </a:fld>
            <a:endParaRPr lang="en-GB"/>
          </a:p>
        </p:txBody>
      </p:sp>
    </p:spTree>
    <p:extLst>
      <p:ext uri="{BB962C8B-B14F-4D97-AF65-F5344CB8AC3E}">
        <p14:creationId xmlns:p14="http://schemas.microsoft.com/office/powerpoint/2010/main" val="17139125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This slide shows the system used to switch between outfits for the shirt section.</a:t>
            </a:r>
          </a:p>
          <a:p>
            <a:endParaRPr lang="en-GB" dirty="0"/>
          </a:p>
          <a:p>
            <a:r>
              <a:rPr lang="en-GB" dirty="0"/>
              <a:t>DO SOME ANIMATION WIZARDRY HERE</a:t>
            </a:r>
          </a:p>
        </p:txBody>
      </p:sp>
      <p:sp>
        <p:nvSpPr>
          <p:cNvPr id="4" name="Slide Number Placeholder 3"/>
          <p:cNvSpPr>
            <a:spLocks noGrp="1"/>
          </p:cNvSpPr>
          <p:nvPr>
            <p:ph type="sldNum" sz="quarter" idx="5"/>
          </p:nvPr>
        </p:nvSpPr>
        <p:spPr/>
        <p:txBody>
          <a:bodyPr/>
          <a:lstStyle/>
          <a:p>
            <a:fld id="{85DAED92-1818-4FBA-A259-B447420A72E8}" type="slidenum">
              <a:rPr lang="en-GB" smtClean="0"/>
              <a:t>15</a:t>
            </a:fld>
            <a:endParaRPr lang="en-GB"/>
          </a:p>
        </p:txBody>
      </p:sp>
    </p:spTree>
    <p:extLst>
      <p:ext uri="{BB962C8B-B14F-4D97-AF65-F5344CB8AC3E}">
        <p14:creationId xmlns:p14="http://schemas.microsoft.com/office/powerpoint/2010/main" val="19509243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Here are the blueprints for the odd one out minigame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This was the simplest minigame to program in the collection as it uses the same system as the map but with only one correct button.</a:t>
            </a:r>
          </a:p>
          <a:p>
            <a:endParaRPr lang="en-GB" dirty="0"/>
          </a:p>
        </p:txBody>
      </p:sp>
      <p:sp>
        <p:nvSpPr>
          <p:cNvPr id="4" name="Slide Number Placeholder 3"/>
          <p:cNvSpPr>
            <a:spLocks noGrp="1"/>
          </p:cNvSpPr>
          <p:nvPr>
            <p:ph type="sldNum" sz="quarter" idx="5"/>
          </p:nvPr>
        </p:nvSpPr>
        <p:spPr/>
        <p:txBody>
          <a:bodyPr/>
          <a:lstStyle/>
          <a:p>
            <a:fld id="{85DAED92-1818-4FBA-A259-B447420A72E8}" type="slidenum">
              <a:rPr lang="en-GB" smtClean="0"/>
              <a:t>16</a:t>
            </a:fld>
            <a:endParaRPr lang="en-GB"/>
          </a:p>
        </p:txBody>
      </p:sp>
    </p:spTree>
    <p:extLst>
      <p:ext uri="{BB962C8B-B14F-4D97-AF65-F5344CB8AC3E}">
        <p14:creationId xmlns:p14="http://schemas.microsoft.com/office/powerpoint/2010/main" val="14402277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Read Slide</a:t>
            </a:r>
          </a:p>
          <a:p>
            <a:endParaRPr lang="en-GB" dirty="0"/>
          </a:p>
          <a:p>
            <a:endParaRPr lang="en-GB" dirty="0"/>
          </a:p>
        </p:txBody>
      </p:sp>
      <p:sp>
        <p:nvSpPr>
          <p:cNvPr id="4" name="Slide Number Placeholder 3"/>
          <p:cNvSpPr>
            <a:spLocks noGrp="1"/>
          </p:cNvSpPr>
          <p:nvPr>
            <p:ph type="sldNum" sz="quarter" idx="5"/>
          </p:nvPr>
        </p:nvSpPr>
        <p:spPr/>
        <p:txBody>
          <a:bodyPr/>
          <a:lstStyle/>
          <a:p>
            <a:fld id="{85DAED92-1818-4FBA-A259-B447420A72E8}" type="slidenum">
              <a:rPr lang="en-GB" smtClean="0"/>
              <a:t>17</a:t>
            </a:fld>
            <a:endParaRPr lang="en-GB"/>
          </a:p>
        </p:txBody>
      </p:sp>
    </p:spTree>
    <p:extLst>
      <p:ext uri="{BB962C8B-B14F-4D97-AF65-F5344CB8AC3E}">
        <p14:creationId xmlns:p14="http://schemas.microsoft.com/office/powerpoint/2010/main" val="28100254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reason we chose this art style was that through research we found that young individuals generally respond well to a storybook </a:t>
            </a:r>
            <a:r>
              <a:rPr lang="en-GB" dirty="0" err="1"/>
              <a:t>athsteic</a:t>
            </a:r>
            <a:endParaRPr lang="en-GB" dirty="0"/>
          </a:p>
          <a:p>
            <a:r>
              <a:rPr lang="en-GB" dirty="0"/>
              <a:t>Assets created in this art style would also be reasonably easy to create due to the primary use of flat colours</a:t>
            </a:r>
          </a:p>
          <a:p>
            <a:r>
              <a:rPr lang="en-GB" dirty="0"/>
              <a:t>It also allows us to use photographs of paintings in the museums without breaking the art style as a realistic painting wont look too far out of place in an environment where everything is paper or cardboard</a:t>
            </a:r>
          </a:p>
        </p:txBody>
      </p:sp>
      <p:sp>
        <p:nvSpPr>
          <p:cNvPr id="4" name="Slide Number Placeholder 3"/>
          <p:cNvSpPr>
            <a:spLocks noGrp="1"/>
          </p:cNvSpPr>
          <p:nvPr>
            <p:ph type="sldNum" sz="quarter" idx="5"/>
          </p:nvPr>
        </p:nvSpPr>
        <p:spPr/>
        <p:txBody>
          <a:bodyPr/>
          <a:lstStyle/>
          <a:p>
            <a:fld id="{85DAED92-1818-4FBA-A259-B447420A72E8}" type="slidenum">
              <a:rPr lang="en-GB" smtClean="0"/>
              <a:t>18</a:t>
            </a:fld>
            <a:endParaRPr lang="en-GB"/>
          </a:p>
        </p:txBody>
      </p:sp>
    </p:spTree>
    <p:extLst>
      <p:ext uri="{BB962C8B-B14F-4D97-AF65-F5344CB8AC3E}">
        <p14:creationId xmlns:p14="http://schemas.microsoft.com/office/powerpoint/2010/main" val="18052758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reason we chose this art style was that through research we found that young individuals generally respond well to a storybook </a:t>
            </a:r>
            <a:r>
              <a:rPr lang="en-GB" dirty="0" err="1"/>
              <a:t>athsteic</a:t>
            </a:r>
            <a:endParaRPr lang="en-GB" dirty="0"/>
          </a:p>
          <a:p>
            <a:r>
              <a:rPr lang="en-GB" dirty="0"/>
              <a:t>Assets created in this art style would also be reasonably easy to create due to the primary use of flat colours</a:t>
            </a:r>
          </a:p>
          <a:p>
            <a:r>
              <a:rPr lang="en-GB" dirty="0"/>
              <a:t>It also allows us to use photographs of paintings in the museums without breaking the art style as a realistic painting wont look too far out of place in an environment where everything is paper or cardboard</a:t>
            </a:r>
          </a:p>
          <a:p>
            <a:endParaRPr lang="en-GB" dirty="0"/>
          </a:p>
        </p:txBody>
      </p:sp>
      <p:sp>
        <p:nvSpPr>
          <p:cNvPr id="4" name="Slide Number Placeholder 3"/>
          <p:cNvSpPr>
            <a:spLocks noGrp="1"/>
          </p:cNvSpPr>
          <p:nvPr>
            <p:ph type="sldNum" sz="quarter" idx="5"/>
          </p:nvPr>
        </p:nvSpPr>
        <p:spPr/>
        <p:txBody>
          <a:bodyPr/>
          <a:lstStyle/>
          <a:p>
            <a:fld id="{85DAED92-1818-4FBA-A259-B447420A72E8}" type="slidenum">
              <a:rPr lang="en-GB" smtClean="0"/>
              <a:t>19</a:t>
            </a:fld>
            <a:endParaRPr lang="en-GB"/>
          </a:p>
        </p:txBody>
      </p:sp>
    </p:spTree>
    <p:extLst>
      <p:ext uri="{BB962C8B-B14F-4D97-AF65-F5344CB8AC3E}">
        <p14:creationId xmlns:p14="http://schemas.microsoft.com/office/powerpoint/2010/main" val="16340961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[Read Text] 1 +2</a:t>
            </a:r>
          </a:p>
          <a:p>
            <a:r>
              <a:rPr lang="en-GB" dirty="0"/>
              <a:t>The brief was referred to as the “power of storytelling” and had a focus on creating an interactive story within the game</a:t>
            </a:r>
          </a:p>
          <a:p>
            <a:r>
              <a:rPr lang="en-GB" dirty="0"/>
              <a:t>[Read Text] 3</a:t>
            </a:r>
          </a:p>
          <a:p>
            <a:r>
              <a:rPr lang="en-GB" dirty="0"/>
              <a:t>Its important to note that an additional aspect of the brief was that the game could not interfere or overshadow the experience</a:t>
            </a:r>
          </a:p>
        </p:txBody>
      </p:sp>
      <p:sp>
        <p:nvSpPr>
          <p:cNvPr id="4" name="Slide Number Placeholder 3"/>
          <p:cNvSpPr>
            <a:spLocks noGrp="1"/>
          </p:cNvSpPr>
          <p:nvPr>
            <p:ph type="sldNum" sz="quarter" idx="5"/>
          </p:nvPr>
        </p:nvSpPr>
        <p:spPr/>
        <p:txBody>
          <a:bodyPr/>
          <a:lstStyle/>
          <a:p>
            <a:fld id="{85DAED92-1818-4FBA-A259-B447420A72E8}" type="slidenum">
              <a:rPr lang="en-GB" smtClean="0"/>
              <a:t>2</a:t>
            </a:fld>
            <a:endParaRPr lang="en-GB"/>
          </a:p>
        </p:txBody>
      </p:sp>
    </p:spTree>
    <p:extLst>
      <p:ext uri="{BB962C8B-B14F-4D97-AF65-F5344CB8AC3E}">
        <p14:creationId xmlns:p14="http://schemas.microsoft.com/office/powerpoint/2010/main" val="103140033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reason we chose this art style was that through research we found that young individuals generally respond well to a storybook </a:t>
            </a:r>
            <a:r>
              <a:rPr lang="en-GB" dirty="0" err="1"/>
              <a:t>athsteic</a:t>
            </a:r>
            <a:endParaRPr lang="en-GB" dirty="0"/>
          </a:p>
          <a:p>
            <a:r>
              <a:rPr lang="en-GB" dirty="0"/>
              <a:t>Assets created in this art style would also be reasonably easy to create due to the primary use of flat colours</a:t>
            </a:r>
          </a:p>
          <a:p>
            <a:r>
              <a:rPr lang="en-GB" dirty="0"/>
              <a:t>It also allows us to use photographs of paintings in the museums without breaking the art style as a realistic painting wont look too far out of place in an environment where everything is paper or cardboard</a:t>
            </a:r>
          </a:p>
          <a:p>
            <a:endParaRPr lang="en-GB" dirty="0"/>
          </a:p>
        </p:txBody>
      </p:sp>
      <p:sp>
        <p:nvSpPr>
          <p:cNvPr id="4" name="Slide Number Placeholder 3"/>
          <p:cNvSpPr>
            <a:spLocks noGrp="1"/>
          </p:cNvSpPr>
          <p:nvPr>
            <p:ph type="sldNum" sz="quarter" idx="5"/>
          </p:nvPr>
        </p:nvSpPr>
        <p:spPr/>
        <p:txBody>
          <a:bodyPr/>
          <a:lstStyle/>
          <a:p>
            <a:fld id="{85DAED92-1818-4FBA-A259-B447420A72E8}" type="slidenum">
              <a:rPr lang="en-GB" smtClean="0"/>
              <a:t>20</a:t>
            </a:fld>
            <a:endParaRPr lang="en-GB"/>
          </a:p>
        </p:txBody>
      </p:sp>
    </p:spTree>
    <p:extLst>
      <p:ext uri="{BB962C8B-B14F-4D97-AF65-F5344CB8AC3E}">
        <p14:creationId xmlns:p14="http://schemas.microsoft.com/office/powerpoint/2010/main" val="208214976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At this point more minigame development occurred</a:t>
            </a:r>
          </a:p>
          <a:p>
            <a:r>
              <a:rPr lang="en-GB" dirty="0"/>
              <a:t>Here are the blueprints for the matching minigame</a:t>
            </a:r>
          </a:p>
          <a:p>
            <a:r>
              <a:rPr lang="en-GB" dirty="0"/>
              <a:t>The “Track Source Object” blueprints are included for modularity sake if more than one input was needed for a pair it can be used.</a:t>
            </a:r>
          </a:p>
          <a:p>
            <a:r>
              <a:rPr lang="en-GB" dirty="0"/>
              <a:t>The rest of the blueprint runs the game via comparing various values.</a:t>
            </a:r>
          </a:p>
          <a:p>
            <a:endParaRPr lang="en-GB" dirty="0"/>
          </a:p>
        </p:txBody>
      </p:sp>
      <p:sp>
        <p:nvSpPr>
          <p:cNvPr id="4" name="Slide Number Placeholder 3"/>
          <p:cNvSpPr>
            <a:spLocks noGrp="1"/>
          </p:cNvSpPr>
          <p:nvPr>
            <p:ph type="sldNum" sz="quarter" idx="5"/>
          </p:nvPr>
        </p:nvSpPr>
        <p:spPr/>
        <p:txBody>
          <a:bodyPr/>
          <a:lstStyle/>
          <a:p>
            <a:fld id="{85DAED92-1818-4FBA-A259-B447420A72E8}" type="slidenum">
              <a:rPr lang="en-GB" smtClean="0"/>
              <a:t>21</a:t>
            </a:fld>
            <a:endParaRPr lang="en-GB"/>
          </a:p>
        </p:txBody>
      </p:sp>
    </p:spTree>
    <p:extLst>
      <p:ext uri="{BB962C8B-B14F-4D97-AF65-F5344CB8AC3E}">
        <p14:creationId xmlns:p14="http://schemas.microsoft.com/office/powerpoint/2010/main" val="77755206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Here are the blueprints for the Timeline minigame</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Each button features an input that checks which buttons have been pressed prior. If the buttons are pressed in the wrong order the game resets. Pressing buttons in the correct order clears the game</a:t>
            </a:r>
          </a:p>
          <a:p>
            <a:endParaRPr lang="en-GB" dirty="0"/>
          </a:p>
        </p:txBody>
      </p:sp>
      <p:sp>
        <p:nvSpPr>
          <p:cNvPr id="4" name="Slide Number Placeholder 3"/>
          <p:cNvSpPr>
            <a:spLocks noGrp="1"/>
          </p:cNvSpPr>
          <p:nvPr>
            <p:ph type="sldNum" sz="quarter" idx="5"/>
          </p:nvPr>
        </p:nvSpPr>
        <p:spPr/>
        <p:txBody>
          <a:bodyPr/>
          <a:lstStyle/>
          <a:p>
            <a:fld id="{85DAED92-1818-4FBA-A259-B447420A72E8}" type="slidenum">
              <a:rPr lang="en-GB" smtClean="0"/>
              <a:t>22</a:t>
            </a:fld>
            <a:endParaRPr lang="en-GB"/>
          </a:p>
        </p:txBody>
      </p:sp>
    </p:spTree>
    <p:extLst>
      <p:ext uri="{BB962C8B-B14F-4D97-AF65-F5344CB8AC3E}">
        <p14:creationId xmlns:p14="http://schemas.microsoft.com/office/powerpoint/2010/main" val="9861177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Here are the blueprints for the randomization system used in some of the minigames</a:t>
            </a:r>
          </a:p>
          <a:p>
            <a:endParaRPr lang="en-GB" dirty="0"/>
          </a:p>
          <a:p>
            <a:r>
              <a:rPr lang="en-GB" dirty="0"/>
              <a:t>It works by repositioning all the buttons in different locations to add slight variety to the game.</a:t>
            </a:r>
          </a:p>
        </p:txBody>
      </p:sp>
      <p:sp>
        <p:nvSpPr>
          <p:cNvPr id="4" name="Slide Number Placeholder 3"/>
          <p:cNvSpPr>
            <a:spLocks noGrp="1"/>
          </p:cNvSpPr>
          <p:nvPr>
            <p:ph type="sldNum" sz="quarter" idx="5"/>
          </p:nvPr>
        </p:nvSpPr>
        <p:spPr/>
        <p:txBody>
          <a:bodyPr/>
          <a:lstStyle/>
          <a:p>
            <a:fld id="{85DAED92-1818-4FBA-A259-B447420A72E8}" type="slidenum">
              <a:rPr lang="en-GB" smtClean="0"/>
              <a:t>23</a:t>
            </a:fld>
            <a:endParaRPr lang="en-GB"/>
          </a:p>
        </p:txBody>
      </p:sp>
    </p:spTree>
    <p:extLst>
      <p:ext uri="{BB962C8B-B14F-4D97-AF65-F5344CB8AC3E}">
        <p14:creationId xmlns:p14="http://schemas.microsoft.com/office/powerpoint/2010/main" val="39818714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top blueprints are used to broadcast the completion of a room to the game instance.</a:t>
            </a:r>
          </a:p>
          <a:p>
            <a:r>
              <a:rPr lang="en-GB" dirty="0"/>
              <a:t>The bottom read those values and use them to set the rooms as visually completed.</a:t>
            </a:r>
          </a:p>
          <a:p>
            <a:endParaRPr lang="en-GB" dirty="0"/>
          </a:p>
        </p:txBody>
      </p:sp>
      <p:sp>
        <p:nvSpPr>
          <p:cNvPr id="4" name="Slide Number Placeholder 3"/>
          <p:cNvSpPr>
            <a:spLocks noGrp="1"/>
          </p:cNvSpPr>
          <p:nvPr>
            <p:ph type="sldNum" sz="quarter" idx="5"/>
          </p:nvPr>
        </p:nvSpPr>
        <p:spPr/>
        <p:txBody>
          <a:bodyPr/>
          <a:lstStyle/>
          <a:p>
            <a:fld id="{85DAED92-1818-4FBA-A259-B447420A72E8}" type="slidenum">
              <a:rPr lang="en-GB" smtClean="0"/>
              <a:t>24</a:t>
            </a:fld>
            <a:endParaRPr lang="en-GB"/>
          </a:p>
        </p:txBody>
      </p:sp>
    </p:spTree>
    <p:extLst>
      <p:ext uri="{BB962C8B-B14F-4D97-AF65-F5344CB8AC3E}">
        <p14:creationId xmlns:p14="http://schemas.microsoft.com/office/powerpoint/2010/main" val="383078565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Here is a timeline showing the progress of major milestones in the project</a:t>
            </a:r>
          </a:p>
          <a:p>
            <a:endParaRPr lang="en-GB" dirty="0"/>
          </a:p>
          <a:p>
            <a:r>
              <a:rPr lang="en-GB" dirty="0"/>
              <a:t>There are large gaps at various points of development, these are because of two reasons</a:t>
            </a:r>
          </a:p>
          <a:p>
            <a:r>
              <a:rPr lang="en-GB" dirty="0"/>
              <a:t>Firstly, delays caused by our client when our client had not responding to critical questions about design decisions</a:t>
            </a:r>
          </a:p>
          <a:p>
            <a:r>
              <a:rPr lang="en-GB" dirty="0"/>
              <a:t>The other due to external delays caused by other projects that the group members were participating in</a:t>
            </a:r>
          </a:p>
          <a:p>
            <a:r>
              <a:rPr lang="en-GB" dirty="0"/>
              <a:t>Towards the end of the project these delays became more infrequent</a:t>
            </a:r>
          </a:p>
        </p:txBody>
      </p:sp>
      <p:sp>
        <p:nvSpPr>
          <p:cNvPr id="4" name="Slide Number Placeholder 3"/>
          <p:cNvSpPr>
            <a:spLocks noGrp="1"/>
          </p:cNvSpPr>
          <p:nvPr>
            <p:ph type="sldNum" sz="quarter" idx="5"/>
          </p:nvPr>
        </p:nvSpPr>
        <p:spPr/>
        <p:txBody>
          <a:bodyPr/>
          <a:lstStyle/>
          <a:p>
            <a:fld id="{85DAED92-1818-4FBA-A259-B447420A72E8}" type="slidenum">
              <a:rPr lang="en-GB" smtClean="0"/>
              <a:t>25</a:t>
            </a:fld>
            <a:endParaRPr lang="en-GB"/>
          </a:p>
        </p:txBody>
      </p:sp>
    </p:spTree>
    <p:extLst>
      <p:ext uri="{BB962C8B-B14F-4D97-AF65-F5344CB8AC3E}">
        <p14:creationId xmlns:p14="http://schemas.microsoft.com/office/powerpoint/2010/main" val="216590058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Wing it</a:t>
            </a:r>
          </a:p>
        </p:txBody>
      </p:sp>
      <p:sp>
        <p:nvSpPr>
          <p:cNvPr id="4" name="Slide Number Placeholder 3"/>
          <p:cNvSpPr>
            <a:spLocks noGrp="1"/>
          </p:cNvSpPr>
          <p:nvPr>
            <p:ph type="sldNum" sz="quarter" idx="5"/>
          </p:nvPr>
        </p:nvSpPr>
        <p:spPr/>
        <p:txBody>
          <a:bodyPr/>
          <a:lstStyle/>
          <a:p>
            <a:fld id="{85DAED92-1818-4FBA-A259-B447420A72E8}" type="slidenum">
              <a:rPr lang="en-GB" smtClean="0"/>
              <a:t>26</a:t>
            </a:fld>
            <a:endParaRPr lang="en-GB"/>
          </a:p>
        </p:txBody>
      </p:sp>
    </p:spTree>
    <p:extLst>
      <p:ext uri="{BB962C8B-B14F-4D97-AF65-F5344CB8AC3E}">
        <p14:creationId xmlns:p14="http://schemas.microsoft.com/office/powerpoint/2010/main" val="353127573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Line 1</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Unfortunately our client left the project partway into development. While they were satisfied with the prototype we had made at that point it left us with little guidance for the end of the project.</a:t>
            </a:r>
          </a:p>
          <a:p>
            <a:r>
              <a:rPr lang="en-GB" dirty="0"/>
              <a:t>Line 2</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All our client “meetings” were done via email and thus did not require minutes. However it would have been ideal for meeting minutes to be produced for group meetings. The reason they were not produced was due to the format of the meetings. All group meetings involved a short discussion of any developments and then working on the project alongside each other, with a short discussion of tasks at the end. The group meetings were more focused on practical work on the project and most things that would normally involve a meeting before design were instead tested or worked on immediately as both group members were in discussion.</a:t>
            </a:r>
          </a:p>
          <a:p>
            <a:endParaRPr lang="en-GB" dirty="0"/>
          </a:p>
        </p:txBody>
      </p:sp>
      <p:sp>
        <p:nvSpPr>
          <p:cNvPr id="4" name="Slide Number Placeholder 3"/>
          <p:cNvSpPr>
            <a:spLocks noGrp="1"/>
          </p:cNvSpPr>
          <p:nvPr>
            <p:ph type="sldNum" sz="quarter" idx="5"/>
          </p:nvPr>
        </p:nvSpPr>
        <p:spPr/>
        <p:txBody>
          <a:bodyPr/>
          <a:lstStyle/>
          <a:p>
            <a:fld id="{85DAED92-1818-4FBA-A259-B447420A72E8}" type="slidenum">
              <a:rPr lang="en-GB" smtClean="0"/>
              <a:t>27</a:t>
            </a:fld>
            <a:endParaRPr lang="en-GB"/>
          </a:p>
        </p:txBody>
      </p:sp>
    </p:spTree>
    <p:extLst>
      <p:ext uri="{BB962C8B-B14F-4D97-AF65-F5344CB8AC3E}">
        <p14:creationId xmlns:p14="http://schemas.microsoft.com/office/powerpoint/2010/main" val="119171951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Read Slide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 solution to this would be too add multiple variants of a minigame to a room, which is easily doable however not within our timeframe.</a:t>
            </a:r>
          </a:p>
          <a:p>
            <a:endParaRPr lang="en-GB" dirty="0"/>
          </a:p>
        </p:txBody>
      </p:sp>
      <p:sp>
        <p:nvSpPr>
          <p:cNvPr id="4" name="Slide Number Placeholder 3"/>
          <p:cNvSpPr>
            <a:spLocks noGrp="1"/>
          </p:cNvSpPr>
          <p:nvPr>
            <p:ph type="sldNum" sz="quarter" idx="5"/>
          </p:nvPr>
        </p:nvSpPr>
        <p:spPr/>
        <p:txBody>
          <a:bodyPr/>
          <a:lstStyle/>
          <a:p>
            <a:fld id="{85DAED92-1818-4FBA-A259-B447420A72E8}" type="slidenum">
              <a:rPr lang="en-GB" smtClean="0"/>
              <a:t>28</a:t>
            </a:fld>
            <a:endParaRPr lang="en-GB"/>
          </a:p>
        </p:txBody>
      </p:sp>
    </p:spTree>
    <p:extLst>
      <p:ext uri="{BB962C8B-B14F-4D97-AF65-F5344CB8AC3E}">
        <p14:creationId xmlns:p14="http://schemas.microsoft.com/office/powerpoint/2010/main" val="75058394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Line 1 +2</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 think especially due to the client leaving but also other issues this project could have gone better. Despite the challenges I think the end product turned out to be good as the prototype produced appears to meet the goals set in the original brief and for the duration that our client was with us they seemed to be very happy with the ideas we had put forward</a:t>
            </a:r>
          </a:p>
          <a:p>
            <a:r>
              <a:rPr lang="en-GB" dirty="0"/>
              <a:t>Line 3</a:t>
            </a:r>
          </a:p>
          <a:p>
            <a:r>
              <a:rPr lang="en-GB" dirty="0"/>
              <a:t>Generally due to how the group was managed both members worked on all aspects of the project except for code and art where I did the coding myself and did not create any art assets outside of helping with the original mood boards slightly</a:t>
            </a:r>
          </a:p>
        </p:txBody>
      </p:sp>
      <p:sp>
        <p:nvSpPr>
          <p:cNvPr id="4" name="Slide Number Placeholder 3"/>
          <p:cNvSpPr>
            <a:spLocks noGrp="1"/>
          </p:cNvSpPr>
          <p:nvPr>
            <p:ph type="sldNum" sz="quarter" idx="5"/>
          </p:nvPr>
        </p:nvSpPr>
        <p:spPr/>
        <p:txBody>
          <a:bodyPr/>
          <a:lstStyle/>
          <a:p>
            <a:fld id="{85DAED92-1818-4FBA-A259-B447420A72E8}" type="slidenum">
              <a:rPr lang="en-GB" smtClean="0"/>
              <a:t>29</a:t>
            </a:fld>
            <a:endParaRPr lang="en-GB"/>
          </a:p>
        </p:txBody>
      </p:sp>
    </p:spTree>
    <p:extLst>
      <p:ext uri="{BB962C8B-B14F-4D97-AF65-F5344CB8AC3E}">
        <p14:creationId xmlns:p14="http://schemas.microsoft.com/office/powerpoint/2010/main" val="40460452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Read text</a:t>
            </a:r>
          </a:p>
          <a:p>
            <a:r>
              <a:rPr lang="en-GB" dirty="0"/>
              <a:t>The research we conducted by visiting the mansion allowed us to gather lots of information about what each room was used for and we could use this data to come up with ideas for the game</a:t>
            </a:r>
          </a:p>
        </p:txBody>
      </p:sp>
      <p:sp>
        <p:nvSpPr>
          <p:cNvPr id="4" name="Slide Number Placeholder 3"/>
          <p:cNvSpPr>
            <a:spLocks noGrp="1"/>
          </p:cNvSpPr>
          <p:nvPr>
            <p:ph type="sldNum" sz="quarter" idx="5"/>
          </p:nvPr>
        </p:nvSpPr>
        <p:spPr/>
        <p:txBody>
          <a:bodyPr/>
          <a:lstStyle/>
          <a:p>
            <a:fld id="{85DAED92-1818-4FBA-A259-B447420A72E8}" type="slidenum">
              <a:rPr lang="en-GB" smtClean="0"/>
              <a:t>3</a:t>
            </a:fld>
            <a:endParaRPr lang="en-GB"/>
          </a:p>
        </p:txBody>
      </p:sp>
    </p:spTree>
    <p:extLst>
      <p:ext uri="{BB962C8B-B14F-4D97-AF65-F5344CB8AC3E}">
        <p14:creationId xmlns:p14="http://schemas.microsoft.com/office/powerpoint/2010/main" val="279489960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Map animations – An animation that would have been used to access the 2</a:t>
            </a:r>
            <a:r>
              <a:rPr lang="en-GB" baseline="30000" dirty="0"/>
              <a:t>nd</a:t>
            </a:r>
            <a:r>
              <a:rPr lang="en-GB" dirty="0"/>
              <a:t> floor was created but was very buggy and took a huge amount of development time despite being unused</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Over scoping – The original timeline was proposed in the project pitch showed to be far too overly ambitious. Luckily Melanie agreed with us toning back the scope of the game for the final product.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Consistency of Contact – Due to the lack of contact a lot of development decisions were delayed.</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Consistency of worktime – During project development there were regularly large spans of time with little work completed whereas other times would have very large amounts of work completed.</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Informality – The management of the group and communication with our client both had a tendency to be rather informal at times. Because of this very little recordkeeping of meetings was preformed and this proved to add challenge to charting a timeline.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endParaRPr lang="en-GB" dirty="0"/>
          </a:p>
        </p:txBody>
      </p:sp>
      <p:sp>
        <p:nvSpPr>
          <p:cNvPr id="4" name="Slide Number Placeholder 3"/>
          <p:cNvSpPr>
            <a:spLocks noGrp="1"/>
          </p:cNvSpPr>
          <p:nvPr>
            <p:ph type="sldNum" sz="quarter" idx="5"/>
          </p:nvPr>
        </p:nvSpPr>
        <p:spPr/>
        <p:txBody>
          <a:bodyPr/>
          <a:lstStyle/>
          <a:p>
            <a:fld id="{85DAED92-1818-4FBA-A259-B447420A72E8}" type="slidenum">
              <a:rPr lang="en-GB" smtClean="0"/>
              <a:t>30</a:t>
            </a:fld>
            <a:endParaRPr lang="en-GB"/>
          </a:p>
        </p:txBody>
      </p:sp>
    </p:spTree>
    <p:extLst>
      <p:ext uri="{BB962C8B-B14F-4D97-AF65-F5344CB8AC3E}">
        <p14:creationId xmlns:p14="http://schemas.microsoft.com/office/powerpoint/2010/main" val="102659221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Line 1</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Most notably the communication  – Better contact with the client and more formal note keeping of said communication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Time Management – Consistent weekly worktime and better management  of the overall worktime would have helped prevent over scoping and tasks going off-track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Read rest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Ideally I would have liked to gain a better experience of a project with an external end user with similar standards to a workplace</a:t>
            </a:r>
          </a:p>
          <a:p>
            <a:endParaRPr lang="en-GB" dirty="0"/>
          </a:p>
        </p:txBody>
      </p:sp>
      <p:sp>
        <p:nvSpPr>
          <p:cNvPr id="4" name="Slide Number Placeholder 3"/>
          <p:cNvSpPr>
            <a:spLocks noGrp="1"/>
          </p:cNvSpPr>
          <p:nvPr>
            <p:ph type="sldNum" sz="quarter" idx="5"/>
          </p:nvPr>
        </p:nvSpPr>
        <p:spPr/>
        <p:txBody>
          <a:bodyPr/>
          <a:lstStyle/>
          <a:p>
            <a:fld id="{85DAED92-1818-4FBA-A259-B447420A72E8}" type="slidenum">
              <a:rPr lang="en-GB" smtClean="0"/>
              <a:t>31</a:t>
            </a:fld>
            <a:endParaRPr lang="en-GB"/>
          </a:p>
        </p:txBody>
      </p:sp>
    </p:spTree>
    <p:extLst>
      <p:ext uri="{BB962C8B-B14F-4D97-AF65-F5344CB8AC3E}">
        <p14:creationId xmlns:p14="http://schemas.microsoft.com/office/powerpoint/2010/main" val="259547475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Thank you for listening to my presentation</a:t>
            </a:r>
          </a:p>
          <a:p>
            <a:r>
              <a:rPr lang="en-GB" dirty="0"/>
              <a:t>Feel free to email or message me with any questions or queries</a:t>
            </a:r>
          </a:p>
        </p:txBody>
      </p:sp>
      <p:sp>
        <p:nvSpPr>
          <p:cNvPr id="4" name="Slide Number Placeholder 3"/>
          <p:cNvSpPr>
            <a:spLocks noGrp="1"/>
          </p:cNvSpPr>
          <p:nvPr>
            <p:ph type="sldNum" sz="quarter" idx="5"/>
          </p:nvPr>
        </p:nvSpPr>
        <p:spPr/>
        <p:txBody>
          <a:bodyPr/>
          <a:lstStyle/>
          <a:p>
            <a:fld id="{85DAED92-1818-4FBA-A259-B447420A72E8}" type="slidenum">
              <a:rPr lang="en-GB" smtClean="0"/>
              <a:t>32</a:t>
            </a:fld>
            <a:endParaRPr lang="en-GB"/>
          </a:p>
        </p:txBody>
      </p:sp>
    </p:spTree>
    <p:extLst>
      <p:ext uri="{BB962C8B-B14F-4D97-AF65-F5344CB8AC3E}">
        <p14:creationId xmlns:p14="http://schemas.microsoft.com/office/powerpoint/2010/main" val="111606405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5DAED92-1818-4FBA-A259-B447420A72E8}" type="slidenum">
              <a:rPr lang="en-GB" smtClean="0"/>
              <a:t>33</a:t>
            </a:fld>
            <a:endParaRPr lang="en-GB"/>
          </a:p>
        </p:txBody>
      </p:sp>
    </p:spTree>
    <p:extLst>
      <p:ext uri="{BB962C8B-B14F-4D97-AF65-F5344CB8AC3E}">
        <p14:creationId xmlns:p14="http://schemas.microsoft.com/office/powerpoint/2010/main" val="2094814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 reason for this is that it is generally more effect to market educational games to children and families.</a:t>
            </a:r>
          </a:p>
          <a:p>
            <a:endParaRPr lang="en-GB" dirty="0"/>
          </a:p>
        </p:txBody>
      </p:sp>
      <p:sp>
        <p:nvSpPr>
          <p:cNvPr id="4" name="Slide Number Placeholder 3"/>
          <p:cNvSpPr>
            <a:spLocks noGrp="1"/>
          </p:cNvSpPr>
          <p:nvPr>
            <p:ph type="sldNum" sz="quarter" idx="5"/>
          </p:nvPr>
        </p:nvSpPr>
        <p:spPr/>
        <p:txBody>
          <a:bodyPr/>
          <a:lstStyle/>
          <a:p>
            <a:fld id="{85DAED92-1818-4FBA-A259-B447420A72E8}" type="slidenum">
              <a:rPr lang="en-GB" smtClean="0"/>
              <a:t>4</a:t>
            </a:fld>
            <a:endParaRPr lang="en-GB"/>
          </a:p>
        </p:txBody>
      </p:sp>
    </p:spTree>
    <p:extLst>
      <p:ext uri="{BB962C8B-B14F-4D97-AF65-F5344CB8AC3E}">
        <p14:creationId xmlns:p14="http://schemas.microsoft.com/office/powerpoint/2010/main" val="3275679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Top 3</a:t>
            </a:r>
          </a:p>
          <a:p>
            <a:r>
              <a:rPr lang="en-GB" dirty="0"/>
              <a:t>All these would use information learnt from visiting the mansion and the game could be played after leaving</a:t>
            </a:r>
          </a:p>
          <a:p>
            <a:r>
              <a:rPr lang="en-GB" dirty="0"/>
              <a:t>AR quiz</a:t>
            </a:r>
          </a:p>
          <a:p>
            <a:r>
              <a:rPr lang="en-GB" dirty="0"/>
              <a:t>This would be played while navigating the mansion to add an interactive experience to some of the </a:t>
            </a:r>
            <a:r>
              <a:rPr lang="en-GB" dirty="0" err="1"/>
              <a:t>exibits</a:t>
            </a:r>
            <a:endParaRPr lang="en-GB" dirty="0"/>
          </a:p>
        </p:txBody>
      </p:sp>
      <p:sp>
        <p:nvSpPr>
          <p:cNvPr id="4" name="Slide Number Placeholder 3"/>
          <p:cNvSpPr>
            <a:spLocks noGrp="1"/>
          </p:cNvSpPr>
          <p:nvPr>
            <p:ph type="sldNum" sz="quarter" idx="5"/>
          </p:nvPr>
        </p:nvSpPr>
        <p:spPr/>
        <p:txBody>
          <a:bodyPr/>
          <a:lstStyle/>
          <a:p>
            <a:fld id="{85DAED92-1818-4FBA-A259-B447420A72E8}" type="slidenum">
              <a:rPr lang="en-GB" smtClean="0"/>
              <a:t>5</a:t>
            </a:fld>
            <a:endParaRPr lang="en-GB"/>
          </a:p>
        </p:txBody>
      </p:sp>
    </p:spTree>
    <p:extLst>
      <p:ext uri="{BB962C8B-B14F-4D97-AF65-F5344CB8AC3E}">
        <p14:creationId xmlns:p14="http://schemas.microsoft.com/office/powerpoint/2010/main" val="8764948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Read slide</a:t>
            </a:r>
          </a:p>
        </p:txBody>
      </p:sp>
      <p:sp>
        <p:nvSpPr>
          <p:cNvPr id="4" name="Slide Number Placeholder 3"/>
          <p:cNvSpPr>
            <a:spLocks noGrp="1"/>
          </p:cNvSpPr>
          <p:nvPr>
            <p:ph type="sldNum" sz="quarter" idx="5"/>
          </p:nvPr>
        </p:nvSpPr>
        <p:spPr/>
        <p:txBody>
          <a:bodyPr/>
          <a:lstStyle/>
          <a:p>
            <a:fld id="{85DAED92-1818-4FBA-A259-B447420A72E8}" type="slidenum">
              <a:rPr lang="en-GB" smtClean="0"/>
              <a:t>6</a:t>
            </a:fld>
            <a:endParaRPr lang="en-GB"/>
          </a:p>
        </p:txBody>
      </p:sp>
    </p:spTree>
    <p:extLst>
      <p:ext uri="{BB962C8B-B14F-4D97-AF65-F5344CB8AC3E}">
        <p14:creationId xmlns:p14="http://schemas.microsoft.com/office/powerpoint/2010/main" val="28541392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Read slide</a:t>
            </a:r>
          </a:p>
          <a:p>
            <a:r>
              <a:rPr lang="en-GB" dirty="0"/>
              <a:t>These are 2 of the minigames that I designed for the game, the one of the right eventually made it into the final game</a:t>
            </a:r>
          </a:p>
        </p:txBody>
      </p:sp>
      <p:sp>
        <p:nvSpPr>
          <p:cNvPr id="4" name="Slide Number Placeholder 3"/>
          <p:cNvSpPr>
            <a:spLocks noGrp="1"/>
          </p:cNvSpPr>
          <p:nvPr>
            <p:ph type="sldNum" sz="quarter" idx="5"/>
          </p:nvPr>
        </p:nvSpPr>
        <p:spPr/>
        <p:txBody>
          <a:bodyPr/>
          <a:lstStyle/>
          <a:p>
            <a:fld id="{85DAED92-1818-4FBA-A259-B447420A72E8}" type="slidenum">
              <a:rPr lang="en-GB" smtClean="0"/>
              <a:t>7</a:t>
            </a:fld>
            <a:endParaRPr lang="en-GB"/>
          </a:p>
        </p:txBody>
      </p:sp>
    </p:spTree>
    <p:extLst>
      <p:ext uri="{BB962C8B-B14F-4D97-AF65-F5344CB8AC3E}">
        <p14:creationId xmlns:p14="http://schemas.microsoft.com/office/powerpoint/2010/main" val="14126087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Here are some of the paper prototypes created by my group member, this shows how the map would work alongside the introductory story/characters for the game.</a:t>
            </a:r>
          </a:p>
          <a:p>
            <a:r>
              <a:rPr lang="en-GB" dirty="0"/>
              <a:t>In the bottom left another minigame that made it to the final game is shown</a:t>
            </a:r>
          </a:p>
        </p:txBody>
      </p:sp>
      <p:sp>
        <p:nvSpPr>
          <p:cNvPr id="4" name="Slide Number Placeholder 3"/>
          <p:cNvSpPr>
            <a:spLocks noGrp="1"/>
          </p:cNvSpPr>
          <p:nvPr>
            <p:ph type="sldNum" sz="quarter" idx="5"/>
          </p:nvPr>
        </p:nvSpPr>
        <p:spPr/>
        <p:txBody>
          <a:bodyPr/>
          <a:lstStyle/>
          <a:p>
            <a:fld id="{85DAED92-1818-4FBA-A259-B447420A72E8}" type="slidenum">
              <a:rPr lang="en-GB" smtClean="0"/>
              <a:t>8</a:t>
            </a:fld>
            <a:endParaRPr lang="en-GB"/>
          </a:p>
        </p:txBody>
      </p:sp>
    </p:spTree>
    <p:extLst>
      <p:ext uri="{BB962C8B-B14F-4D97-AF65-F5344CB8AC3E}">
        <p14:creationId xmlns:p14="http://schemas.microsoft.com/office/powerpoint/2010/main" val="4103067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Here is a short list of all the software that we used over the course of the project and what we used each for</a:t>
            </a:r>
          </a:p>
        </p:txBody>
      </p:sp>
      <p:sp>
        <p:nvSpPr>
          <p:cNvPr id="4" name="Slide Number Placeholder 3"/>
          <p:cNvSpPr>
            <a:spLocks noGrp="1"/>
          </p:cNvSpPr>
          <p:nvPr>
            <p:ph type="sldNum" sz="quarter" idx="5"/>
          </p:nvPr>
        </p:nvSpPr>
        <p:spPr/>
        <p:txBody>
          <a:bodyPr/>
          <a:lstStyle/>
          <a:p>
            <a:fld id="{85DAED92-1818-4FBA-A259-B447420A72E8}" type="slidenum">
              <a:rPr lang="en-GB" smtClean="0"/>
              <a:t>9</a:t>
            </a:fld>
            <a:endParaRPr lang="en-GB"/>
          </a:p>
        </p:txBody>
      </p:sp>
    </p:spTree>
    <p:extLst>
      <p:ext uri="{BB962C8B-B14F-4D97-AF65-F5344CB8AC3E}">
        <p14:creationId xmlns:p14="http://schemas.microsoft.com/office/powerpoint/2010/main" val="18750768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D22E097-C3B7-4B76-9EA9-9A95EDB4A784}" type="datetimeFigureOut">
              <a:rPr lang="en-GB" smtClean="0"/>
              <a:t>14/05/2020</a:t>
            </a:fld>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6375FDEE-B20F-4913-B54F-7142221C6815}" type="slidenum">
              <a:rPr lang="en-GB" smtClean="0"/>
              <a:t>‹#›</a:t>
            </a:fld>
            <a:endParaRPr lang="en-GB" dirty="0"/>
          </a:p>
        </p:txBody>
      </p:sp>
    </p:spTree>
    <p:extLst>
      <p:ext uri="{BB962C8B-B14F-4D97-AF65-F5344CB8AC3E}">
        <p14:creationId xmlns:p14="http://schemas.microsoft.com/office/powerpoint/2010/main" val="25146591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D22E097-C3B7-4B76-9EA9-9A95EDB4A784}" type="datetimeFigureOut">
              <a:rPr lang="en-GB" smtClean="0"/>
              <a:t>14/05/2020</a:t>
            </a:fld>
            <a:endParaRPr lang="en-GB" dirty="0"/>
          </a:p>
        </p:txBody>
      </p:sp>
      <p:sp>
        <p:nvSpPr>
          <p:cNvPr id="6" name="Footer Placeholder 5"/>
          <p:cNvSpPr>
            <a:spLocks noGrp="1"/>
          </p:cNvSpPr>
          <p:nvPr>
            <p:ph type="ftr" sz="quarter" idx="11"/>
          </p:nvPr>
        </p:nvSpPr>
        <p:spPr/>
        <p:txBody>
          <a:bodyPr/>
          <a:lstStyle/>
          <a:p>
            <a:endParaRPr lang="en-GB" dirty="0"/>
          </a:p>
        </p:txBody>
      </p:sp>
      <p:sp>
        <p:nvSpPr>
          <p:cNvPr id="7" name="Slide Number Placeholder 6"/>
          <p:cNvSpPr>
            <a:spLocks noGrp="1"/>
          </p:cNvSpPr>
          <p:nvPr>
            <p:ph type="sldNum" sz="quarter" idx="12"/>
          </p:nvPr>
        </p:nvSpPr>
        <p:spPr/>
        <p:txBody>
          <a:bodyPr/>
          <a:lstStyle/>
          <a:p>
            <a:fld id="{6375FDEE-B20F-4913-B54F-7142221C6815}" type="slidenum">
              <a:rPr lang="en-GB" smtClean="0"/>
              <a:t>‹#›</a:t>
            </a:fld>
            <a:endParaRPr lang="en-GB" dirty="0"/>
          </a:p>
        </p:txBody>
      </p:sp>
    </p:spTree>
    <p:extLst>
      <p:ext uri="{BB962C8B-B14F-4D97-AF65-F5344CB8AC3E}">
        <p14:creationId xmlns:p14="http://schemas.microsoft.com/office/powerpoint/2010/main" val="14739920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BD22E097-C3B7-4B76-9EA9-9A95EDB4A784}" type="datetimeFigureOut">
              <a:rPr lang="en-GB" smtClean="0"/>
              <a:t>14/05/2020</a:t>
            </a:fld>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6375FDEE-B20F-4913-B54F-7142221C6815}" type="slidenum">
              <a:rPr lang="en-GB" smtClean="0"/>
              <a:t>‹#›</a:t>
            </a:fld>
            <a:endParaRPr lang="en-GB" dirty="0"/>
          </a:p>
        </p:txBody>
      </p:sp>
    </p:spTree>
    <p:extLst>
      <p:ext uri="{BB962C8B-B14F-4D97-AF65-F5344CB8AC3E}">
        <p14:creationId xmlns:p14="http://schemas.microsoft.com/office/powerpoint/2010/main" val="25998156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BD22E097-C3B7-4B76-9EA9-9A95EDB4A784}" type="datetimeFigureOut">
              <a:rPr lang="en-GB" smtClean="0"/>
              <a:t>14/05/2020</a:t>
            </a:fld>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6375FDEE-B20F-4913-B54F-7142221C6815}" type="slidenum">
              <a:rPr lang="en-GB" smtClean="0"/>
              <a:t>‹#›</a:t>
            </a:fld>
            <a:endParaRPr lang="en-GB" dirty="0"/>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254178128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D22E097-C3B7-4B76-9EA9-9A95EDB4A784}" type="datetimeFigureOut">
              <a:rPr lang="en-GB" smtClean="0"/>
              <a:t>14/05/2020</a:t>
            </a:fld>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6375FDEE-B20F-4913-B54F-7142221C6815}" type="slidenum">
              <a:rPr lang="en-GB" smtClean="0"/>
              <a:t>‹#›</a:t>
            </a:fld>
            <a:endParaRPr lang="en-GB" dirty="0"/>
          </a:p>
        </p:txBody>
      </p:sp>
    </p:spTree>
    <p:extLst>
      <p:ext uri="{BB962C8B-B14F-4D97-AF65-F5344CB8AC3E}">
        <p14:creationId xmlns:p14="http://schemas.microsoft.com/office/powerpoint/2010/main" val="380106203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BD22E097-C3B7-4B76-9EA9-9A95EDB4A784}" type="datetimeFigureOut">
              <a:rPr lang="en-GB" smtClean="0"/>
              <a:t>14/05/2020</a:t>
            </a:fld>
            <a:endParaRPr lang="en-GB" dirty="0"/>
          </a:p>
        </p:txBody>
      </p:sp>
      <p:sp>
        <p:nvSpPr>
          <p:cNvPr id="4"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6375FDEE-B20F-4913-B54F-7142221C6815}" type="slidenum">
              <a:rPr lang="en-GB" smtClean="0"/>
              <a:t>‹#›</a:t>
            </a:fld>
            <a:endParaRPr lang="en-GB" dirty="0"/>
          </a:p>
        </p:txBody>
      </p:sp>
    </p:spTree>
    <p:extLst>
      <p:ext uri="{BB962C8B-B14F-4D97-AF65-F5344CB8AC3E}">
        <p14:creationId xmlns:p14="http://schemas.microsoft.com/office/powerpoint/2010/main" val="92120966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BD22E097-C3B7-4B76-9EA9-9A95EDB4A784}" type="datetimeFigureOut">
              <a:rPr lang="en-GB" smtClean="0"/>
              <a:t>14/05/2020</a:t>
            </a:fld>
            <a:endParaRPr lang="en-GB" dirty="0"/>
          </a:p>
        </p:txBody>
      </p:sp>
      <p:sp>
        <p:nvSpPr>
          <p:cNvPr id="4"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6375FDEE-B20F-4913-B54F-7142221C6815}" type="slidenum">
              <a:rPr lang="en-GB" smtClean="0"/>
              <a:t>‹#›</a:t>
            </a:fld>
            <a:endParaRPr lang="en-GB" dirty="0"/>
          </a:p>
        </p:txBody>
      </p:sp>
    </p:spTree>
    <p:extLst>
      <p:ext uri="{BB962C8B-B14F-4D97-AF65-F5344CB8AC3E}">
        <p14:creationId xmlns:p14="http://schemas.microsoft.com/office/powerpoint/2010/main" val="21969761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D22E097-C3B7-4B76-9EA9-9A95EDB4A784}" type="datetimeFigureOut">
              <a:rPr lang="en-GB" smtClean="0"/>
              <a:t>14/05/2020</a:t>
            </a:fld>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6375FDEE-B20F-4913-B54F-7142221C6815}" type="slidenum">
              <a:rPr lang="en-GB" smtClean="0"/>
              <a:t>‹#›</a:t>
            </a:fld>
            <a:endParaRPr lang="en-GB" dirty="0"/>
          </a:p>
        </p:txBody>
      </p:sp>
    </p:spTree>
    <p:extLst>
      <p:ext uri="{BB962C8B-B14F-4D97-AF65-F5344CB8AC3E}">
        <p14:creationId xmlns:p14="http://schemas.microsoft.com/office/powerpoint/2010/main" val="344260351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D22E097-C3B7-4B76-9EA9-9A95EDB4A784}" type="datetimeFigureOut">
              <a:rPr lang="en-GB" smtClean="0"/>
              <a:t>14/05/2020</a:t>
            </a:fld>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6375FDEE-B20F-4913-B54F-7142221C6815}" type="slidenum">
              <a:rPr lang="en-GB" smtClean="0"/>
              <a:t>‹#›</a:t>
            </a:fld>
            <a:endParaRPr lang="en-GB" dirty="0"/>
          </a:p>
        </p:txBody>
      </p:sp>
    </p:spTree>
    <p:extLst>
      <p:ext uri="{BB962C8B-B14F-4D97-AF65-F5344CB8AC3E}">
        <p14:creationId xmlns:p14="http://schemas.microsoft.com/office/powerpoint/2010/main" val="40984623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BD22E097-C3B7-4B76-9EA9-9A95EDB4A784}" type="datetimeFigureOut">
              <a:rPr lang="en-GB" smtClean="0"/>
              <a:t>14/05/2020</a:t>
            </a:fld>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6375FDEE-B20F-4913-B54F-7142221C6815}" type="slidenum">
              <a:rPr lang="en-GB" smtClean="0"/>
              <a:t>‹#›</a:t>
            </a:fld>
            <a:endParaRPr lang="en-GB" dirty="0"/>
          </a:p>
        </p:txBody>
      </p:sp>
    </p:spTree>
    <p:extLst>
      <p:ext uri="{BB962C8B-B14F-4D97-AF65-F5344CB8AC3E}">
        <p14:creationId xmlns:p14="http://schemas.microsoft.com/office/powerpoint/2010/main" val="18777570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D22E097-C3B7-4B76-9EA9-9A95EDB4A784}" type="datetimeFigureOut">
              <a:rPr lang="en-GB" smtClean="0"/>
              <a:t>14/05/2020</a:t>
            </a:fld>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6375FDEE-B20F-4913-B54F-7142221C6815}" type="slidenum">
              <a:rPr lang="en-GB" smtClean="0"/>
              <a:t>‹#›</a:t>
            </a:fld>
            <a:endParaRPr lang="en-GB" dirty="0"/>
          </a:p>
        </p:txBody>
      </p:sp>
    </p:spTree>
    <p:extLst>
      <p:ext uri="{BB962C8B-B14F-4D97-AF65-F5344CB8AC3E}">
        <p14:creationId xmlns:p14="http://schemas.microsoft.com/office/powerpoint/2010/main" val="30630711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22E097-C3B7-4B76-9EA9-9A95EDB4A784}" type="datetimeFigureOut">
              <a:rPr lang="en-GB" smtClean="0"/>
              <a:t>14/05/2020</a:t>
            </a:fld>
            <a:endParaRPr lang="en-GB" dirty="0"/>
          </a:p>
        </p:txBody>
      </p:sp>
      <p:sp>
        <p:nvSpPr>
          <p:cNvPr id="6" name="Footer Placeholder 5"/>
          <p:cNvSpPr>
            <a:spLocks noGrp="1"/>
          </p:cNvSpPr>
          <p:nvPr>
            <p:ph type="ftr" sz="quarter" idx="11"/>
          </p:nvPr>
        </p:nvSpPr>
        <p:spPr/>
        <p:txBody>
          <a:bodyPr/>
          <a:lstStyle/>
          <a:p>
            <a:endParaRPr lang="en-GB" dirty="0"/>
          </a:p>
        </p:txBody>
      </p:sp>
      <p:sp>
        <p:nvSpPr>
          <p:cNvPr id="7" name="Slide Number Placeholder 6"/>
          <p:cNvSpPr>
            <a:spLocks noGrp="1"/>
          </p:cNvSpPr>
          <p:nvPr>
            <p:ph type="sldNum" sz="quarter" idx="12"/>
          </p:nvPr>
        </p:nvSpPr>
        <p:spPr/>
        <p:txBody>
          <a:bodyPr/>
          <a:lstStyle/>
          <a:p>
            <a:fld id="{6375FDEE-B20F-4913-B54F-7142221C6815}" type="slidenum">
              <a:rPr lang="en-GB" smtClean="0"/>
              <a:t>‹#›</a:t>
            </a:fld>
            <a:endParaRPr lang="en-GB" dirty="0"/>
          </a:p>
        </p:txBody>
      </p:sp>
    </p:spTree>
    <p:extLst>
      <p:ext uri="{BB962C8B-B14F-4D97-AF65-F5344CB8AC3E}">
        <p14:creationId xmlns:p14="http://schemas.microsoft.com/office/powerpoint/2010/main" val="19513499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D22E097-C3B7-4B76-9EA9-9A95EDB4A784}" type="datetimeFigureOut">
              <a:rPr lang="en-GB" smtClean="0"/>
              <a:t>14/05/2020</a:t>
            </a:fld>
            <a:endParaRPr lang="en-GB" dirty="0"/>
          </a:p>
        </p:txBody>
      </p:sp>
      <p:sp>
        <p:nvSpPr>
          <p:cNvPr id="8" name="Footer Placeholder 7"/>
          <p:cNvSpPr>
            <a:spLocks noGrp="1"/>
          </p:cNvSpPr>
          <p:nvPr>
            <p:ph type="ftr" sz="quarter" idx="11"/>
          </p:nvPr>
        </p:nvSpPr>
        <p:spPr/>
        <p:txBody>
          <a:bodyPr/>
          <a:lstStyle/>
          <a:p>
            <a:endParaRPr lang="en-GB" dirty="0"/>
          </a:p>
        </p:txBody>
      </p:sp>
      <p:sp>
        <p:nvSpPr>
          <p:cNvPr id="9" name="Slide Number Placeholder 8"/>
          <p:cNvSpPr>
            <a:spLocks noGrp="1"/>
          </p:cNvSpPr>
          <p:nvPr>
            <p:ph type="sldNum" sz="quarter" idx="12"/>
          </p:nvPr>
        </p:nvSpPr>
        <p:spPr/>
        <p:txBody>
          <a:bodyPr/>
          <a:lstStyle/>
          <a:p>
            <a:fld id="{6375FDEE-B20F-4913-B54F-7142221C6815}" type="slidenum">
              <a:rPr lang="en-GB" smtClean="0"/>
              <a:t>‹#›</a:t>
            </a:fld>
            <a:endParaRPr lang="en-GB" dirty="0"/>
          </a:p>
        </p:txBody>
      </p:sp>
    </p:spTree>
    <p:extLst>
      <p:ext uri="{BB962C8B-B14F-4D97-AF65-F5344CB8AC3E}">
        <p14:creationId xmlns:p14="http://schemas.microsoft.com/office/powerpoint/2010/main" val="24588882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BD22E097-C3B7-4B76-9EA9-9A95EDB4A784}" type="datetimeFigureOut">
              <a:rPr lang="en-GB" smtClean="0"/>
              <a:t>14/05/2020</a:t>
            </a:fld>
            <a:endParaRPr lang="en-GB" dirty="0"/>
          </a:p>
        </p:txBody>
      </p:sp>
      <p:sp>
        <p:nvSpPr>
          <p:cNvPr id="5" name="Footer Placeholder 3"/>
          <p:cNvSpPr>
            <a:spLocks noGrp="1"/>
          </p:cNvSpPr>
          <p:nvPr>
            <p:ph type="ftr" sz="quarter" idx="11"/>
          </p:nvPr>
        </p:nvSpPr>
        <p:spPr/>
        <p:txBody>
          <a:bodyPr/>
          <a:lstStyle/>
          <a:p>
            <a:endParaRPr lang="en-GB" dirty="0"/>
          </a:p>
        </p:txBody>
      </p:sp>
      <p:sp>
        <p:nvSpPr>
          <p:cNvPr id="6" name="Slide Number Placeholder 4"/>
          <p:cNvSpPr>
            <a:spLocks noGrp="1"/>
          </p:cNvSpPr>
          <p:nvPr>
            <p:ph type="sldNum" sz="quarter" idx="12"/>
          </p:nvPr>
        </p:nvSpPr>
        <p:spPr/>
        <p:txBody>
          <a:bodyPr/>
          <a:lstStyle/>
          <a:p>
            <a:fld id="{6375FDEE-B20F-4913-B54F-7142221C6815}" type="slidenum">
              <a:rPr lang="en-GB" smtClean="0"/>
              <a:t>‹#›</a:t>
            </a:fld>
            <a:endParaRPr lang="en-GB" dirty="0"/>
          </a:p>
        </p:txBody>
      </p:sp>
    </p:spTree>
    <p:extLst>
      <p:ext uri="{BB962C8B-B14F-4D97-AF65-F5344CB8AC3E}">
        <p14:creationId xmlns:p14="http://schemas.microsoft.com/office/powerpoint/2010/main" val="16727269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BD22E097-C3B7-4B76-9EA9-9A95EDB4A784}" type="datetimeFigureOut">
              <a:rPr lang="en-GB" smtClean="0"/>
              <a:t>14/05/2020</a:t>
            </a:fld>
            <a:endParaRPr lang="en-GB" dirty="0"/>
          </a:p>
        </p:txBody>
      </p:sp>
      <p:sp>
        <p:nvSpPr>
          <p:cNvPr id="5" name="Footer Placeholder 2"/>
          <p:cNvSpPr>
            <a:spLocks noGrp="1"/>
          </p:cNvSpPr>
          <p:nvPr>
            <p:ph type="ftr" sz="quarter" idx="11"/>
          </p:nvPr>
        </p:nvSpPr>
        <p:spPr/>
        <p:txBody>
          <a:bodyPr/>
          <a:lstStyle/>
          <a:p>
            <a:endParaRPr lang="en-GB" dirty="0"/>
          </a:p>
        </p:txBody>
      </p:sp>
      <p:sp>
        <p:nvSpPr>
          <p:cNvPr id="6" name="Slide Number Placeholder 3"/>
          <p:cNvSpPr>
            <a:spLocks noGrp="1"/>
          </p:cNvSpPr>
          <p:nvPr>
            <p:ph type="sldNum" sz="quarter" idx="12"/>
          </p:nvPr>
        </p:nvSpPr>
        <p:spPr/>
        <p:txBody>
          <a:bodyPr/>
          <a:lstStyle/>
          <a:p>
            <a:fld id="{6375FDEE-B20F-4913-B54F-7142221C6815}" type="slidenum">
              <a:rPr lang="en-GB" smtClean="0"/>
              <a:t>‹#›</a:t>
            </a:fld>
            <a:endParaRPr lang="en-GB" dirty="0"/>
          </a:p>
        </p:txBody>
      </p:sp>
    </p:spTree>
    <p:extLst>
      <p:ext uri="{BB962C8B-B14F-4D97-AF65-F5344CB8AC3E}">
        <p14:creationId xmlns:p14="http://schemas.microsoft.com/office/powerpoint/2010/main" val="21993842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BD22E097-C3B7-4B76-9EA9-9A95EDB4A784}" type="datetimeFigureOut">
              <a:rPr lang="en-GB" smtClean="0"/>
              <a:t>14/05/2020</a:t>
            </a:fld>
            <a:endParaRPr lang="en-GB" dirty="0"/>
          </a:p>
        </p:txBody>
      </p:sp>
      <p:sp>
        <p:nvSpPr>
          <p:cNvPr id="5" name="Footer Placeholder 5"/>
          <p:cNvSpPr>
            <a:spLocks noGrp="1"/>
          </p:cNvSpPr>
          <p:nvPr>
            <p:ph type="ftr" sz="quarter" idx="11"/>
          </p:nvPr>
        </p:nvSpPr>
        <p:spPr/>
        <p:txBody>
          <a:bodyPr/>
          <a:lstStyle/>
          <a:p>
            <a:endParaRPr lang="en-GB" dirty="0"/>
          </a:p>
        </p:txBody>
      </p:sp>
      <p:sp>
        <p:nvSpPr>
          <p:cNvPr id="6" name="Slide Number Placeholder 6"/>
          <p:cNvSpPr>
            <a:spLocks noGrp="1"/>
          </p:cNvSpPr>
          <p:nvPr>
            <p:ph type="sldNum" sz="quarter" idx="12"/>
          </p:nvPr>
        </p:nvSpPr>
        <p:spPr/>
        <p:txBody>
          <a:bodyPr/>
          <a:lstStyle/>
          <a:p>
            <a:fld id="{6375FDEE-B20F-4913-B54F-7142221C6815}" type="slidenum">
              <a:rPr lang="en-GB" smtClean="0"/>
              <a:t>‹#›</a:t>
            </a:fld>
            <a:endParaRPr lang="en-GB" dirty="0"/>
          </a:p>
        </p:txBody>
      </p:sp>
    </p:spTree>
    <p:extLst>
      <p:ext uri="{BB962C8B-B14F-4D97-AF65-F5344CB8AC3E}">
        <p14:creationId xmlns:p14="http://schemas.microsoft.com/office/powerpoint/2010/main" val="17809893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D22E097-C3B7-4B76-9EA9-9A95EDB4A784}" type="datetimeFigureOut">
              <a:rPr lang="en-GB" smtClean="0"/>
              <a:t>14/05/2020</a:t>
            </a:fld>
            <a:endParaRPr lang="en-GB" dirty="0"/>
          </a:p>
        </p:txBody>
      </p:sp>
      <p:sp>
        <p:nvSpPr>
          <p:cNvPr id="6" name="Footer Placeholder 5"/>
          <p:cNvSpPr>
            <a:spLocks noGrp="1"/>
          </p:cNvSpPr>
          <p:nvPr>
            <p:ph type="ftr" sz="quarter" idx="11"/>
          </p:nvPr>
        </p:nvSpPr>
        <p:spPr/>
        <p:txBody>
          <a:bodyPr/>
          <a:lstStyle/>
          <a:p>
            <a:endParaRPr lang="en-GB" dirty="0"/>
          </a:p>
        </p:txBody>
      </p:sp>
      <p:sp>
        <p:nvSpPr>
          <p:cNvPr id="7" name="Slide Number Placeholder 6"/>
          <p:cNvSpPr>
            <a:spLocks noGrp="1"/>
          </p:cNvSpPr>
          <p:nvPr>
            <p:ph type="sldNum" sz="quarter" idx="12"/>
          </p:nvPr>
        </p:nvSpPr>
        <p:spPr/>
        <p:txBody>
          <a:bodyPr/>
          <a:lstStyle/>
          <a:p>
            <a:fld id="{6375FDEE-B20F-4913-B54F-7142221C6815}" type="slidenum">
              <a:rPr lang="en-GB" smtClean="0"/>
              <a:t>‹#›</a:t>
            </a:fld>
            <a:endParaRPr lang="en-GB" dirty="0"/>
          </a:p>
        </p:txBody>
      </p:sp>
    </p:spTree>
    <p:extLst>
      <p:ext uri="{BB962C8B-B14F-4D97-AF65-F5344CB8AC3E}">
        <p14:creationId xmlns:p14="http://schemas.microsoft.com/office/powerpoint/2010/main" val="34687260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BD22E097-C3B7-4B76-9EA9-9A95EDB4A784}" type="datetimeFigureOut">
              <a:rPr lang="en-GB" smtClean="0"/>
              <a:t>14/05/2020</a:t>
            </a:fld>
            <a:endParaRPr lang="en-GB"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GB"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6375FDEE-B20F-4913-B54F-7142221C6815}" type="slidenum">
              <a:rPr lang="en-GB" smtClean="0"/>
              <a:t>‹#›</a:t>
            </a:fld>
            <a:endParaRPr lang="en-GB" dirty="0"/>
          </a:p>
        </p:txBody>
      </p:sp>
    </p:spTree>
    <p:extLst>
      <p:ext uri="{BB962C8B-B14F-4D97-AF65-F5344CB8AC3E}">
        <p14:creationId xmlns:p14="http://schemas.microsoft.com/office/powerpoint/2010/main" val="4108410443"/>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17.jpeg"/><Relationship Id="rId4" Type="http://schemas.openxmlformats.org/officeDocument/2006/relationships/image" Target="../media/image16.jpeg"/></Relationships>
</file>

<file path=ppt/slides/_rels/slide1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xml"/><Relationship Id="rId1" Type="http://schemas.openxmlformats.org/officeDocument/2006/relationships/video" Target="https://www.youtube.com/embed/27exJuy_28c?feature=oembed" TargetMode="External"/><Relationship Id="rId4" Type="http://schemas.openxmlformats.org/officeDocument/2006/relationships/image" Target="../media/image25.jpe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https://www.deviantart.com/fawfulthegreat64/art/Paper-Mario-Wedding-Tux-758721432" TargetMode="External"/><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E6BF15-CD76-464B-9360-FB961FDBB8C1}"/>
              </a:ext>
            </a:extLst>
          </p:cNvPr>
          <p:cNvSpPr>
            <a:spLocks noGrp="1"/>
          </p:cNvSpPr>
          <p:nvPr>
            <p:ph type="ctrTitle"/>
          </p:nvPr>
        </p:nvSpPr>
        <p:spPr/>
        <p:txBody>
          <a:bodyPr>
            <a:normAutofit/>
          </a:bodyPr>
          <a:lstStyle/>
          <a:p>
            <a:r>
              <a:rPr lang="en-GB" dirty="0"/>
              <a:t>DMC Presentation: </a:t>
            </a:r>
            <a:br>
              <a:rPr lang="en-GB" dirty="0"/>
            </a:br>
            <a:r>
              <a:rPr lang="en-GB" sz="4000" dirty="0"/>
              <a:t>Learning with Felix Cobbold: Christchurch Mansion</a:t>
            </a:r>
            <a:endParaRPr lang="en-GB" dirty="0"/>
          </a:p>
        </p:txBody>
      </p:sp>
      <p:sp>
        <p:nvSpPr>
          <p:cNvPr id="3" name="Subtitle 2">
            <a:extLst>
              <a:ext uri="{FF2B5EF4-FFF2-40B4-BE49-F238E27FC236}">
                <a16:creationId xmlns:a16="http://schemas.microsoft.com/office/drawing/2014/main" id="{42EA5D8A-DDB8-4947-B773-EB63156A200A}"/>
              </a:ext>
            </a:extLst>
          </p:cNvPr>
          <p:cNvSpPr>
            <a:spLocks noGrp="1"/>
          </p:cNvSpPr>
          <p:nvPr>
            <p:ph type="subTitle" idx="1"/>
          </p:nvPr>
        </p:nvSpPr>
        <p:spPr/>
        <p:txBody>
          <a:bodyPr/>
          <a:lstStyle/>
          <a:p>
            <a:r>
              <a:rPr lang="en-GB" dirty="0"/>
              <a:t>Willoughby Axtell &amp; </a:t>
            </a:r>
            <a:r>
              <a:rPr lang="en-GB" dirty="0" err="1"/>
              <a:t>Lenneth</a:t>
            </a:r>
            <a:r>
              <a:rPr lang="en-GB" dirty="0"/>
              <a:t> </a:t>
            </a:r>
            <a:r>
              <a:rPr lang="en-GB" dirty="0" err="1"/>
              <a:t>Dayaon</a:t>
            </a:r>
            <a:endParaRPr lang="en-GB" dirty="0"/>
          </a:p>
          <a:p>
            <a:r>
              <a:rPr lang="en-GB" dirty="0"/>
              <a:t>Presentation by Willoughby Axtell</a:t>
            </a:r>
          </a:p>
        </p:txBody>
      </p:sp>
    </p:spTree>
    <p:extLst>
      <p:ext uri="{BB962C8B-B14F-4D97-AF65-F5344CB8AC3E}">
        <p14:creationId xmlns:p14="http://schemas.microsoft.com/office/powerpoint/2010/main" val="8160372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67CA34-0269-46A8-9603-691903A4AE4C}"/>
              </a:ext>
            </a:extLst>
          </p:cNvPr>
          <p:cNvSpPr>
            <a:spLocks noGrp="1"/>
          </p:cNvSpPr>
          <p:nvPr>
            <p:ph type="title"/>
          </p:nvPr>
        </p:nvSpPr>
        <p:spPr/>
        <p:txBody>
          <a:bodyPr/>
          <a:lstStyle/>
          <a:p>
            <a:r>
              <a:rPr lang="en-GB" dirty="0"/>
              <a:t>Pitching</a:t>
            </a:r>
          </a:p>
        </p:txBody>
      </p:sp>
      <p:sp>
        <p:nvSpPr>
          <p:cNvPr id="3" name="Content Placeholder 2">
            <a:extLst>
              <a:ext uri="{FF2B5EF4-FFF2-40B4-BE49-F238E27FC236}">
                <a16:creationId xmlns:a16="http://schemas.microsoft.com/office/drawing/2014/main" id="{18D1B355-7338-44D4-ACB6-01F5DEFAEC63}"/>
              </a:ext>
            </a:extLst>
          </p:cNvPr>
          <p:cNvSpPr>
            <a:spLocks noGrp="1"/>
          </p:cNvSpPr>
          <p:nvPr>
            <p:ph idx="1"/>
          </p:nvPr>
        </p:nvSpPr>
        <p:spPr/>
        <p:txBody>
          <a:bodyPr>
            <a:normAutofit/>
          </a:bodyPr>
          <a:lstStyle/>
          <a:p>
            <a:r>
              <a:rPr lang="en-GB" sz="2800" dirty="0"/>
              <a:t>After coming up with a game concept and putting together a very basic prototype we had to pitch the game idea in front of our client.</a:t>
            </a:r>
          </a:p>
          <a:p>
            <a:r>
              <a:rPr lang="en-GB" sz="2800" dirty="0"/>
              <a:t>This involved creating a presentation that detailed the gameplay as well and the technical details of the game.</a:t>
            </a:r>
          </a:p>
          <a:p>
            <a:r>
              <a:rPr lang="en-GB" sz="2800" dirty="0"/>
              <a:t>Overall this presentation went very well and I felt that our client had a good understanding of the project from it.</a:t>
            </a:r>
          </a:p>
        </p:txBody>
      </p:sp>
    </p:spTree>
    <p:extLst>
      <p:ext uri="{BB962C8B-B14F-4D97-AF65-F5344CB8AC3E}">
        <p14:creationId xmlns:p14="http://schemas.microsoft.com/office/powerpoint/2010/main" val="2334021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AF9BF1-BC03-473C-B492-76E509C72D59}"/>
              </a:ext>
            </a:extLst>
          </p:cNvPr>
          <p:cNvSpPr>
            <a:spLocks noGrp="1"/>
          </p:cNvSpPr>
          <p:nvPr>
            <p:ph type="title"/>
          </p:nvPr>
        </p:nvSpPr>
        <p:spPr/>
        <p:txBody>
          <a:bodyPr/>
          <a:lstStyle/>
          <a:p>
            <a:r>
              <a:rPr lang="en-GB" dirty="0"/>
              <a:t>Communication</a:t>
            </a:r>
          </a:p>
        </p:txBody>
      </p:sp>
      <p:sp>
        <p:nvSpPr>
          <p:cNvPr id="3" name="Content Placeholder 2">
            <a:extLst>
              <a:ext uri="{FF2B5EF4-FFF2-40B4-BE49-F238E27FC236}">
                <a16:creationId xmlns:a16="http://schemas.microsoft.com/office/drawing/2014/main" id="{E8D79A88-2FAC-4FED-BB24-5EFC5B5DCF02}"/>
              </a:ext>
            </a:extLst>
          </p:cNvPr>
          <p:cNvSpPr>
            <a:spLocks noGrp="1"/>
          </p:cNvSpPr>
          <p:nvPr>
            <p:ph idx="1"/>
          </p:nvPr>
        </p:nvSpPr>
        <p:spPr>
          <a:xfrm>
            <a:off x="1104293" y="2044210"/>
            <a:ext cx="8946541" cy="4195481"/>
          </a:xfrm>
        </p:spPr>
        <p:txBody>
          <a:bodyPr>
            <a:normAutofit/>
          </a:bodyPr>
          <a:lstStyle/>
          <a:p>
            <a:r>
              <a:rPr lang="en-GB" sz="2800" dirty="0"/>
              <a:t>After pitching and gaining approval for our game concept we retained contact with Melanie. </a:t>
            </a:r>
          </a:p>
          <a:p>
            <a:r>
              <a:rPr lang="en-GB" sz="2800" dirty="0"/>
              <a:t>We could not maintain active regular communication with our client.</a:t>
            </a:r>
          </a:p>
          <a:p>
            <a:r>
              <a:rPr lang="en-GB" sz="2800" dirty="0"/>
              <a:t>This was due to long delays for responses from Melanie.</a:t>
            </a:r>
          </a:p>
        </p:txBody>
      </p:sp>
    </p:spTree>
    <p:extLst>
      <p:ext uri="{BB962C8B-B14F-4D97-AF65-F5344CB8AC3E}">
        <p14:creationId xmlns:p14="http://schemas.microsoft.com/office/powerpoint/2010/main" val="636673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C55011-909D-46E4-8C5B-CD43220C4F23}"/>
              </a:ext>
            </a:extLst>
          </p:cNvPr>
          <p:cNvSpPr>
            <a:spLocks noGrp="1"/>
          </p:cNvSpPr>
          <p:nvPr>
            <p:ph type="title"/>
          </p:nvPr>
        </p:nvSpPr>
        <p:spPr/>
        <p:txBody>
          <a:bodyPr/>
          <a:lstStyle/>
          <a:p>
            <a:r>
              <a:rPr lang="en-GB" dirty="0"/>
              <a:t>Prototyping</a:t>
            </a:r>
          </a:p>
        </p:txBody>
      </p:sp>
      <p:sp>
        <p:nvSpPr>
          <p:cNvPr id="3" name="Content Placeholder 2">
            <a:extLst>
              <a:ext uri="{FF2B5EF4-FFF2-40B4-BE49-F238E27FC236}">
                <a16:creationId xmlns:a16="http://schemas.microsoft.com/office/drawing/2014/main" id="{1504BBFB-8B54-491F-97D8-14B7BC5836AA}"/>
              </a:ext>
            </a:extLst>
          </p:cNvPr>
          <p:cNvSpPr>
            <a:spLocks noGrp="1"/>
          </p:cNvSpPr>
          <p:nvPr>
            <p:ph idx="1"/>
          </p:nvPr>
        </p:nvSpPr>
        <p:spPr/>
        <p:txBody>
          <a:bodyPr>
            <a:normAutofit/>
          </a:bodyPr>
          <a:lstStyle/>
          <a:p>
            <a:r>
              <a:rPr lang="en-GB" sz="2800" dirty="0"/>
              <a:t>I created a navigation system between the various minigames as well as rough prototypes for the some of the minigames that we designed in the paper prototyping phase.</a:t>
            </a:r>
          </a:p>
        </p:txBody>
      </p:sp>
      <p:pic>
        <p:nvPicPr>
          <p:cNvPr id="4" name="Picture 4" descr="Image preview">
            <a:extLst>
              <a:ext uri="{FF2B5EF4-FFF2-40B4-BE49-F238E27FC236}">
                <a16:creationId xmlns:a16="http://schemas.microsoft.com/office/drawing/2014/main" id="{ECFD1235-8114-488B-8695-E1EA7A37B0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9129" y="3841875"/>
            <a:ext cx="5476306" cy="26061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1306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493BE4-CBD2-4E10-9F2A-AACE81EBDC4D}"/>
              </a:ext>
            </a:extLst>
          </p:cNvPr>
          <p:cNvSpPr>
            <a:spLocks noGrp="1"/>
          </p:cNvSpPr>
          <p:nvPr>
            <p:ph type="title"/>
          </p:nvPr>
        </p:nvSpPr>
        <p:spPr/>
        <p:txBody>
          <a:bodyPr/>
          <a:lstStyle/>
          <a:p>
            <a:r>
              <a:rPr lang="en-GB" dirty="0"/>
              <a:t>Prototype Scripting: Map</a:t>
            </a:r>
          </a:p>
        </p:txBody>
      </p:sp>
      <p:sp>
        <p:nvSpPr>
          <p:cNvPr id="3" name="Content Placeholder 2">
            <a:extLst>
              <a:ext uri="{FF2B5EF4-FFF2-40B4-BE49-F238E27FC236}">
                <a16:creationId xmlns:a16="http://schemas.microsoft.com/office/drawing/2014/main" id="{A871D4F2-E2E3-4CFB-A2CC-5714591F71F3}"/>
              </a:ext>
            </a:extLst>
          </p:cNvPr>
          <p:cNvSpPr>
            <a:spLocks noGrp="1"/>
          </p:cNvSpPr>
          <p:nvPr>
            <p:ph idx="1"/>
          </p:nvPr>
        </p:nvSpPr>
        <p:spPr>
          <a:xfrm>
            <a:off x="1349496" y="5170630"/>
            <a:ext cx="8946541" cy="2179738"/>
          </a:xfrm>
        </p:spPr>
        <p:txBody>
          <a:bodyPr/>
          <a:lstStyle/>
          <a:p>
            <a:endParaRPr lang="en-GB" dirty="0"/>
          </a:p>
        </p:txBody>
      </p:sp>
      <p:pic>
        <p:nvPicPr>
          <p:cNvPr id="1026" name="Picture 2">
            <a:extLst>
              <a:ext uri="{FF2B5EF4-FFF2-40B4-BE49-F238E27FC236}">
                <a16:creationId xmlns:a16="http://schemas.microsoft.com/office/drawing/2014/main" id="{BE59859D-F1C7-47C5-94CE-0AB2F21B3A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7996" y="2009163"/>
            <a:ext cx="11876007" cy="33834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9740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493BE4-CBD2-4E10-9F2A-AACE81EBDC4D}"/>
              </a:ext>
            </a:extLst>
          </p:cNvPr>
          <p:cNvSpPr>
            <a:spLocks noGrp="1"/>
          </p:cNvSpPr>
          <p:nvPr>
            <p:ph type="title"/>
          </p:nvPr>
        </p:nvSpPr>
        <p:spPr/>
        <p:txBody>
          <a:bodyPr/>
          <a:lstStyle/>
          <a:p>
            <a:r>
              <a:rPr lang="en-GB" dirty="0"/>
              <a:t>Prototype Scripting: Outfit Minigame</a:t>
            </a:r>
          </a:p>
        </p:txBody>
      </p:sp>
      <p:pic>
        <p:nvPicPr>
          <p:cNvPr id="2050" name="Picture 2">
            <a:extLst>
              <a:ext uri="{FF2B5EF4-FFF2-40B4-BE49-F238E27FC236}">
                <a16:creationId xmlns:a16="http://schemas.microsoft.com/office/drawing/2014/main" id="{F96A13DE-2EBB-4A26-BEC0-D049D2A55EC8}"/>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69360" y="1897936"/>
            <a:ext cx="11855321" cy="356501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9AA2606-15E4-4B7D-8C21-A1EE1A230591}"/>
              </a:ext>
            </a:extLst>
          </p:cNvPr>
          <p:cNvSpPr txBox="1"/>
          <p:nvPr/>
        </p:nvSpPr>
        <p:spPr>
          <a:xfrm>
            <a:off x="788564" y="2180454"/>
            <a:ext cx="9739619" cy="369332"/>
          </a:xfrm>
          <a:prstGeom prst="rect">
            <a:avLst/>
          </a:prstGeom>
          <a:noFill/>
        </p:spPr>
        <p:txBody>
          <a:bodyPr wrap="square" rtlCol="0">
            <a:spAutoFit/>
          </a:bodyPr>
          <a:lstStyle/>
          <a:p>
            <a:endParaRPr lang="en-GB" dirty="0"/>
          </a:p>
        </p:txBody>
      </p:sp>
    </p:spTree>
    <p:extLst>
      <p:ext uri="{BB962C8B-B14F-4D97-AF65-F5344CB8AC3E}">
        <p14:creationId xmlns:p14="http://schemas.microsoft.com/office/powerpoint/2010/main" val="39646963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493BE4-CBD2-4E10-9F2A-AACE81EBDC4D}"/>
              </a:ext>
            </a:extLst>
          </p:cNvPr>
          <p:cNvSpPr>
            <a:spLocks noGrp="1"/>
          </p:cNvSpPr>
          <p:nvPr>
            <p:ph type="title"/>
          </p:nvPr>
        </p:nvSpPr>
        <p:spPr>
          <a:xfrm>
            <a:off x="646109" y="183221"/>
            <a:ext cx="9404723" cy="1400530"/>
          </a:xfrm>
        </p:spPr>
        <p:txBody>
          <a:bodyPr/>
          <a:lstStyle/>
          <a:p>
            <a:r>
              <a:rPr lang="en-GB" dirty="0"/>
              <a:t>Prototype Scripting: Outfit Minigame</a:t>
            </a:r>
          </a:p>
        </p:txBody>
      </p:sp>
      <p:pic>
        <p:nvPicPr>
          <p:cNvPr id="2052" name="Picture 4">
            <a:extLst>
              <a:ext uri="{FF2B5EF4-FFF2-40B4-BE49-F238E27FC236}">
                <a16:creationId xmlns:a16="http://schemas.microsoft.com/office/drawing/2014/main" id="{5A13EEB5-7C80-4B18-A918-CB669275C1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1099" y="1438932"/>
            <a:ext cx="11489914" cy="3840639"/>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EB760E9D-2154-4C66-A3A8-86CEFC966DF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0987" y="1438932"/>
            <a:ext cx="11626842" cy="48689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9873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2052"/>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205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205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493BE4-CBD2-4E10-9F2A-AACE81EBDC4D}"/>
              </a:ext>
            </a:extLst>
          </p:cNvPr>
          <p:cNvSpPr>
            <a:spLocks noGrp="1"/>
          </p:cNvSpPr>
          <p:nvPr>
            <p:ph type="title"/>
          </p:nvPr>
        </p:nvSpPr>
        <p:spPr/>
        <p:txBody>
          <a:bodyPr/>
          <a:lstStyle/>
          <a:p>
            <a:r>
              <a:rPr lang="en-GB" dirty="0"/>
              <a:t>Prototype Scripting: Odd One Out Minigame</a:t>
            </a:r>
          </a:p>
        </p:txBody>
      </p:sp>
      <p:sp>
        <p:nvSpPr>
          <p:cNvPr id="3" name="Content Placeholder 2">
            <a:extLst>
              <a:ext uri="{FF2B5EF4-FFF2-40B4-BE49-F238E27FC236}">
                <a16:creationId xmlns:a16="http://schemas.microsoft.com/office/drawing/2014/main" id="{A871D4F2-E2E3-4CFB-A2CC-5714591F71F3}"/>
              </a:ext>
            </a:extLst>
          </p:cNvPr>
          <p:cNvSpPr>
            <a:spLocks noGrp="1"/>
          </p:cNvSpPr>
          <p:nvPr>
            <p:ph idx="1"/>
          </p:nvPr>
        </p:nvSpPr>
        <p:spPr>
          <a:xfrm>
            <a:off x="1103312" y="2052918"/>
            <a:ext cx="8946541" cy="1017453"/>
          </a:xfrm>
        </p:spPr>
        <p:txBody>
          <a:bodyPr/>
          <a:lstStyle/>
          <a:p>
            <a:endParaRPr lang="en-GB" dirty="0"/>
          </a:p>
        </p:txBody>
      </p:sp>
      <p:pic>
        <p:nvPicPr>
          <p:cNvPr id="3074" name="Picture 2">
            <a:extLst>
              <a:ext uri="{FF2B5EF4-FFF2-40B4-BE49-F238E27FC236}">
                <a16:creationId xmlns:a16="http://schemas.microsoft.com/office/drawing/2014/main" id="{FE599F92-2CB8-40A0-BE7F-E0FE8871E4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6188" y="2391584"/>
            <a:ext cx="11299624" cy="29518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61944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0A845-2CC3-44EE-8A1F-0A527DC9D858}"/>
              </a:ext>
            </a:extLst>
          </p:cNvPr>
          <p:cNvSpPr>
            <a:spLocks noGrp="1"/>
          </p:cNvSpPr>
          <p:nvPr>
            <p:ph type="title"/>
          </p:nvPr>
        </p:nvSpPr>
        <p:spPr/>
        <p:txBody>
          <a:bodyPr/>
          <a:lstStyle/>
          <a:p>
            <a:r>
              <a:rPr lang="en-GB" dirty="0"/>
              <a:t>Art Style</a:t>
            </a:r>
          </a:p>
        </p:txBody>
      </p:sp>
      <p:sp>
        <p:nvSpPr>
          <p:cNvPr id="3" name="Content Placeholder 2">
            <a:extLst>
              <a:ext uri="{FF2B5EF4-FFF2-40B4-BE49-F238E27FC236}">
                <a16:creationId xmlns:a16="http://schemas.microsoft.com/office/drawing/2014/main" id="{003145B6-165D-4EA0-819F-B246E0AFC231}"/>
              </a:ext>
            </a:extLst>
          </p:cNvPr>
          <p:cNvSpPr>
            <a:spLocks noGrp="1"/>
          </p:cNvSpPr>
          <p:nvPr>
            <p:ph idx="1"/>
          </p:nvPr>
        </p:nvSpPr>
        <p:spPr/>
        <p:txBody>
          <a:bodyPr/>
          <a:lstStyle/>
          <a:p>
            <a:r>
              <a:rPr lang="en-GB" dirty="0"/>
              <a:t>During development our client was interested in what art style we intended to use.</a:t>
            </a:r>
          </a:p>
          <a:p>
            <a:r>
              <a:rPr lang="en-GB" dirty="0"/>
              <a:t>During a group meeting we decided on using a papercraft cel-shaded art style.</a:t>
            </a:r>
          </a:p>
          <a:p>
            <a:r>
              <a:rPr lang="en-GB" dirty="0"/>
              <a:t>The client responded by email with praise for the art style we chose.</a:t>
            </a:r>
          </a:p>
        </p:txBody>
      </p:sp>
      <p:pic>
        <p:nvPicPr>
          <p:cNvPr id="1026" name="Picture 2">
            <a:extLst>
              <a:ext uri="{FF2B5EF4-FFF2-40B4-BE49-F238E27FC236}">
                <a16:creationId xmlns:a16="http://schemas.microsoft.com/office/drawing/2014/main" id="{70259734-110D-439C-8DCA-A7BA467BD7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575" y="4732255"/>
            <a:ext cx="3625332" cy="202971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360E6D6C-63E8-43B0-AF06-AD6F66CBB55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39367" y="4732255"/>
            <a:ext cx="3617172" cy="202971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6D61A84E-E779-4366-B358-3E2D2508110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44999" y="4732254"/>
            <a:ext cx="3632281" cy="20297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4637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2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a:extLst>
              <a:ext uri="{FF2B5EF4-FFF2-40B4-BE49-F238E27FC236}">
                <a16:creationId xmlns:a16="http://schemas.microsoft.com/office/drawing/2014/main" id="{85EAA649-7335-4C21-B163-54DAC5292C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018" y="160255"/>
            <a:ext cx="11603581" cy="64965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0807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CC7134-B752-44B5-848B-D29A9C7A740A}"/>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EE5153DA-B836-4885-BC0C-AC33E0C8882F}"/>
              </a:ext>
            </a:extLst>
          </p:cNvPr>
          <p:cNvSpPr>
            <a:spLocks noGrp="1"/>
          </p:cNvSpPr>
          <p:nvPr>
            <p:ph idx="1"/>
          </p:nvPr>
        </p:nvSpPr>
        <p:spPr/>
        <p:txBody>
          <a:bodyPr/>
          <a:lstStyle/>
          <a:p>
            <a:endParaRPr lang="en-GB"/>
          </a:p>
        </p:txBody>
      </p:sp>
      <p:pic>
        <p:nvPicPr>
          <p:cNvPr id="4" name="Picture 4">
            <a:extLst>
              <a:ext uri="{FF2B5EF4-FFF2-40B4-BE49-F238E27FC236}">
                <a16:creationId xmlns:a16="http://schemas.microsoft.com/office/drawing/2014/main" id="{15CE13F4-C013-4462-80C1-7BD51F9F9E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1767" y="138124"/>
            <a:ext cx="11569966" cy="64922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15888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7C7417-A0A1-49D5-B762-1C3F3EC3C18F}"/>
              </a:ext>
            </a:extLst>
          </p:cNvPr>
          <p:cNvSpPr>
            <a:spLocks noGrp="1"/>
          </p:cNvSpPr>
          <p:nvPr>
            <p:ph type="title"/>
          </p:nvPr>
        </p:nvSpPr>
        <p:spPr/>
        <p:txBody>
          <a:bodyPr/>
          <a:lstStyle/>
          <a:p>
            <a:r>
              <a:rPr lang="en-GB" dirty="0"/>
              <a:t>The Brief</a:t>
            </a:r>
          </a:p>
        </p:txBody>
      </p:sp>
      <p:sp>
        <p:nvSpPr>
          <p:cNvPr id="3" name="Content Placeholder 2">
            <a:extLst>
              <a:ext uri="{FF2B5EF4-FFF2-40B4-BE49-F238E27FC236}">
                <a16:creationId xmlns:a16="http://schemas.microsoft.com/office/drawing/2014/main" id="{62C1FB56-4AE6-4F03-BB09-D143DA8CC85D}"/>
              </a:ext>
            </a:extLst>
          </p:cNvPr>
          <p:cNvSpPr>
            <a:spLocks noGrp="1"/>
          </p:cNvSpPr>
          <p:nvPr>
            <p:ph idx="1"/>
          </p:nvPr>
        </p:nvSpPr>
        <p:spPr/>
        <p:txBody>
          <a:bodyPr>
            <a:normAutofit/>
          </a:bodyPr>
          <a:lstStyle/>
          <a:p>
            <a:r>
              <a:rPr lang="en-GB" sz="2800" dirty="0"/>
              <a:t>The objective of this project was to create a game for use by the Christchurch mansion to try and add an interactive experience to the mansion.</a:t>
            </a:r>
          </a:p>
          <a:p>
            <a:r>
              <a:rPr lang="en-GB" sz="2800" dirty="0"/>
              <a:t>The power of Storytelling</a:t>
            </a:r>
          </a:p>
          <a:p>
            <a:r>
              <a:rPr lang="en-GB" sz="2800" dirty="0"/>
              <a:t>The target audience of this game is young people (14-25) and families.</a:t>
            </a:r>
          </a:p>
        </p:txBody>
      </p:sp>
    </p:spTree>
    <p:extLst>
      <p:ext uri="{BB962C8B-B14F-4D97-AF65-F5344CB8AC3E}">
        <p14:creationId xmlns:p14="http://schemas.microsoft.com/office/powerpoint/2010/main" val="2067068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6A3044-D685-4387-8C95-D8A17CA9FF9B}"/>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09F9A3CD-2B58-492D-8280-4B940FD2474D}"/>
              </a:ext>
            </a:extLst>
          </p:cNvPr>
          <p:cNvSpPr>
            <a:spLocks noGrp="1"/>
          </p:cNvSpPr>
          <p:nvPr>
            <p:ph idx="1"/>
          </p:nvPr>
        </p:nvSpPr>
        <p:spPr/>
        <p:txBody>
          <a:bodyPr/>
          <a:lstStyle/>
          <a:p>
            <a:endParaRPr lang="en-GB"/>
          </a:p>
        </p:txBody>
      </p:sp>
      <p:pic>
        <p:nvPicPr>
          <p:cNvPr id="4" name="Picture 6">
            <a:extLst>
              <a:ext uri="{FF2B5EF4-FFF2-40B4-BE49-F238E27FC236}">
                <a16:creationId xmlns:a16="http://schemas.microsoft.com/office/drawing/2014/main" id="{6B5F54A3-5689-4597-BC9B-91CEDBF529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8511" y="138124"/>
            <a:ext cx="11631618" cy="64997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65979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1BDC84-3B01-432A-BF7F-D4D838C490F0}"/>
              </a:ext>
            </a:extLst>
          </p:cNvPr>
          <p:cNvSpPr>
            <a:spLocks noGrp="1"/>
          </p:cNvSpPr>
          <p:nvPr>
            <p:ph type="title"/>
          </p:nvPr>
        </p:nvSpPr>
        <p:spPr/>
        <p:txBody>
          <a:bodyPr/>
          <a:lstStyle/>
          <a:p>
            <a:r>
              <a:rPr lang="en-GB" dirty="0"/>
              <a:t>Scripting: Fact Matching Minigame</a:t>
            </a:r>
          </a:p>
        </p:txBody>
      </p:sp>
      <p:sp>
        <p:nvSpPr>
          <p:cNvPr id="3" name="Content Placeholder 2">
            <a:extLst>
              <a:ext uri="{FF2B5EF4-FFF2-40B4-BE49-F238E27FC236}">
                <a16:creationId xmlns:a16="http://schemas.microsoft.com/office/drawing/2014/main" id="{D65384DC-A33B-4ECF-B897-24D2BC043525}"/>
              </a:ext>
            </a:extLst>
          </p:cNvPr>
          <p:cNvSpPr>
            <a:spLocks noGrp="1"/>
          </p:cNvSpPr>
          <p:nvPr>
            <p:ph idx="1"/>
          </p:nvPr>
        </p:nvSpPr>
        <p:spPr>
          <a:xfrm>
            <a:off x="7306811" y="2052918"/>
            <a:ext cx="4672668" cy="4195481"/>
          </a:xfrm>
        </p:spPr>
        <p:txBody>
          <a:bodyPr/>
          <a:lstStyle/>
          <a:p>
            <a:endParaRPr lang="en-GB" dirty="0"/>
          </a:p>
        </p:txBody>
      </p:sp>
      <p:pic>
        <p:nvPicPr>
          <p:cNvPr id="5122" name="Picture 2">
            <a:extLst>
              <a:ext uri="{FF2B5EF4-FFF2-40B4-BE49-F238E27FC236}">
                <a16:creationId xmlns:a16="http://schemas.microsoft.com/office/drawing/2014/main" id="{C69F5A35-1605-42C0-82A9-6E30BDE5CE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35288" y="1164272"/>
            <a:ext cx="8297334" cy="55627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21918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1BDC84-3B01-432A-BF7F-D4D838C490F0}"/>
              </a:ext>
            </a:extLst>
          </p:cNvPr>
          <p:cNvSpPr>
            <a:spLocks noGrp="1"/>
          </p:cNvSpPr>
          <p:nvPr>
            <p:ph type="title"/>
          </p:nvPr>
        </p:nvSpPr>
        <p:spPr/>
        <p:txBody>
          <a:bodyPr/>
          <a:lstStyle/>
          <a:p>
            <a:r>
              <a:rPr lang="en-GB" dirty="0"/>
              <a:t>Scripting: Timeline Minigame</a:t>
            </a:r>
          </a:p>
        </p:txBody>
      </p:sp>
      <p:sp>
        <p:nvSpPr>
          <p:cNvPr id="3" name="Content Placeholder 2">
            <a:extLst>
              <a:ext uri="{FF2B5EF4-FFF2-40B4-BE49-F238E27FC236}">
                <a16:creationId xmlns:a16="http://schemas.microsoft.com/office/drawing/2014/main" id="{D65384DC-A33B-4ECF-B897-24D2BC043525}"/>
              </a:ext>
            </a:extLst>
          </p:cNvPr>
          <p:cNvSpPr>
            <a:spLocks noGrp="1"/>
          </p:cNvSpPr>
          <p:nvPr>
            <p:ph idx="1"/>
          </p:nvPr>
        </p:nvSpPr>
        <p:spPr>
          <a:xfrm>
            <a:off x="7576457" y="2034256"/>
            <a:ext cx="3956964" cy="4195481"/>
          </a:xfrm>
        </p:spPr>
        <p:txBody>
          <a:bodyPr/>
          <a:lstStyle/>
          <a:p>
            <a:endParaRPr lang="en-GB" dirty="0"/>
          </a:p>
        </p:txBody>
      </p:sp>
      <p:pic>
        <p:nvPicPr>
          <p:cNvPr id="7172" name="Picture 4">
            <a:extLst>
              <a:ext uri="{FF2B5EF4-FFF2-40B4-BE49-F238E27FC236}">
                <a16:creationId xmlns:a16="http://schemas.microsoft.com/office/drawing/2014/main" id="{328A6B50-C0F9-4CDC-A2A8-D6C39EA0EF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7943" y="2021055"/>
            <a:ext cx="9139090" cy="3607797"/>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a:extLst>
              <a:ext uri="{FF2B5EF4-FFF2-40B4-BE49-F238E27FC236}">
                <a16:creationId xmlns:a16="http://schemas.microsoft.com/office/drawing/2014/main" id="{2892C6CB-1ACE-423B-A8F0-2C4BC356E54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54939" y="3824954"/>
            <a:ext cx="2305050" cy="2695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01190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1BDC84-3B01-432A-BF7F-D4D838C490F0}"/>
              </a:ext>
            </a:extLst>
          </p:cNvPr>
          <p:cNvSpPr>
            <a:spLocks noGrp="1"/>
          </p:cNvSpPr>
          <p:nvPr>
            <p:ph type="title"/>
          </p:nvPr>
        </p:nvSpPr>
        <p:spPr/>
        <p:txBody>
          <a:bodyPr/>
          <a:lstStyle/>
          <a:p>
            <a:r>
              <a:rPr lang="en-GB" dirty="0"/>
              <a:t>Scripting: Location Randomizer</a:t>
            </a:r>
          </a:p>
        </p:txBody>
      </p:sp>
      <p:sp>
        <p:nvSpPr>
          <p:cNvPr id="3" name="Content Placeholder 2">
            <a:extLst>
              <a:ext uri="{FF2B5EF4-FFF2-40B4-BE49-F238E27FC236}">
                <a16:creationId xmlns:a16="http://schemas.microsoft.com/office/drawing/2014/main" id="{D65384DC-A33B-4ECF-B897-24D2BC043525}"/>
              </a:ext>
            </a:extLst>
          </p:cNvPr>
          <p:cNvSpPr>
            <a:spLocks noGrp="1"/>
          </p:cNvSpPr>
          <p:nvPr>
            <p:ph idx="1"/>
          </p:nvPr>
        </p:nvSpPr>
        <p:spPr>
          <a:xfrm>
            <a:off x="9140229" y="1853248"/>
            <a:ext cx="2682439" cy="4195481"/>
          </a:xfrm>
        </p:spPr>
        <p:txBody>
          <a:bodyPr/>
          <a:lstStyle/>
          <a:p>
            <a:endParaRPr lang="en-GB" dirty="0"/>
          </a:p>
        </p:txBody>
      </p:sp>
      <p:pic>
        <p:nvPicPr>
          <p:cNvPr id="6146" name="Picture 2">
            <a:extLst>
              <a:ext uri="{FF2B5EF4-FFF2-40B4-BE49-F238E27FC236}">
                <a16:creationId xmlns:a16="http://schemas.microsoft.com/office/drawing/2014/main" id="{0429DF31-C62B-4045-852A-6EE5830869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1930" y="1331258"/>
            <a:ext cx="8494119" cy="2570817"/>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a:extLst>
              <a:ext uri="{FF2B5EF4-FFF2-40B4-BE49-F238E27FC236}">
                <a16:creationId xmlns:a16="http://schemas.microsoft.com/office/drawing/2014/main" id="{F2206639-B19F-4321-B5D7-F4F0440B125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3312" y="3902075"/>
            <a:ext cx="7239000" cy="2867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62463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1BDC84-3B01-432A-BF7F-D4D838C490F0}"/>
              </a:ext>
            </a:extLst>
          </p:cNvPr>
          <p:cNvSpPr>
            <a:spLocks noGrp="1"/>
          </p:cNvSpPr>
          <p:nvPr>
            <p:ph type="title"/>
          </p:nvPr>
        </p:nvSpPr>
        <p:spPr/>
        <p:txBody>
          <a:bodyPr/>
          <a:lstStyle/>
          <a:p>
            <a:r>
              <a:rPr lang="en-GB" dirty="0"/>
              <a:t>Scripting: Completion Tracking</a:t>
            </a:r>
          </a:p>
        </p:txBody>
      </p:sp>
      <p:sp>
        <p:nvSpPr>
          <p:cNvPr id="3" name="Content Placeholder 2">
            <a:extLst>
              <a:ext uri="{FF2B5EF4-FFF2-40B4-BE49-F238E27FC236}">
                <a16:creationId xmlns:a16="http://schemas.microsoft.com/office/drawing/2014/main" id="{D65384DC-A33B-4ECF-B897-24D2BC043525}"/>
              </a:ext>
            </a:extLst>
          </p:cNvPr>
          <p:cNvSpPr>
            <a:spLocks noGrp="1"/>
          </p:cNvSpPr>
          <p:nvPr>
            <p:ph idx="1"/>
          </p:nvPr>
        </p:nvSpPr>
        <p:spPr>
          <a:xfrm>
            <a:off x="8257592" y="2052918"/>
            <a:ext cx="3116424" cy="4195481"/>
          </a:xfrm>
        </p:spPr>
        <p:txBody>
          <a:bodyPr/>
          <a:lstStyle/>
          <a:p>
            <a:endParaRPr lang="en-GB" dirty="0"/>
          </a:p>
        </p:txBody>
      </p:sp>
      <p:pic>
        <p:nvPicPr>
          <p:cNvPr id="4" name="Picture 2">
            <a:extLst>
              <a:ext uri="{FF2B5EF4-FFF2-40B4-BE49-F238E27FC236}">
                <a16:creationId xmlns:a16="http://schemas.microsoft.com/office/drawing/2014/main" id="{CF958BBA-27EC-4DA8-BC3E-158E5D8388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8871" y="3764804"/>
            <a:ext cx="7781244" cy="3014762"/>
          </a:xfrm>
          <a:prstGeom prst="rect">
            <a:avLst/>
          </a:prstGeom>
          <a:noFill/>
          <a:extLst>
            <a:ext uri="{909E8E84-426E-40DD-AFC4-6F175D3DCCD1}">
              <a14:hiddenFill xmlns:a14="http://schemas.microsoft.com/office/drawing/2010/main">
                <a:solidFill>
                  <a:srgbClr val="FFFFFF"/>
                </a:solidFill>
              </a14:hiddenFill>
            </a:ext>
          </a:extLst>
        </p:spPr>
      </p:pic>
      <p:pic>
        <p:nvPicPr>
          <p:cNvPr id="8194" name="Picture 2">
            <a:extLst>
              <a:ext uri="{FF2B5EF4-FFF2-40B4-BE49-F238E27FC236}">
                <a16:creationId xmlns:a16="http://schemas.microsoft.com/office/drawing/2014/main" id="{32622BB3-1344-4C43-BDC3-CBB6BC0FA71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006" y="1388494"/>
            <a:ext cx="6724650" cy="2276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28961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AB77E3-C8B9-41CC-9B51-798DEBF34BBD}"/>
              </a:ext>
            </a:extLst>
          </p:cNvPr>
          <p:cNvSpPr>
            <a:spLocks noGrp="1"/>
          </p:cNvSpPr>
          <p:nvPr>
            <p:ph type="title"/>
          </p:nvPr>
        </p:nvSpPr>
        <p:spPr>
          <a:xfrm>
            <a:off x="703718" y="149849"/>
            <a:ext cx="9404723" cy="1400530"/>
          </a:xfrm>
        </p:spPr>
        <p:txBody>
          <a:bodyPr/>
          <a:lstStyle/>
          <a:p>
            <a:r>
              <a:rPr lang="en-GB" dirty="0"/>
              <a:t>Project Timeline</a:t>
            </a:r>
          </a:p>
        </p:txBody>
      </p:sp>
      <p:graphicFrame>
        <p:nvGraphicFramePr>
          <p:cNvPr id="5" name="Table 4">
            <a:extLst>
              <a:ext uri="{FF2B5EF4-FFF2-40B4-BE49-F238E27FC236}">
                <a16:creationId xmlns:a16="http://schemas.microsoft.com/office/drawing/2014/main" id="{D3463348-9C4C-4EFB-9D15-C9B9ACCBAEBA}"/>
              </a:ext>
            </a:extLst>
          </p:cNvPr>
          <p:cNvGraphicFramePr>
            <a:graphicFrameLocks noGrp="1"/>
          </p:cNvGraphicFramePr>
          <p:nvPr>
            <p:extLst>
              <p:ext uri="{D42A27DB-BD31-4B8C-83A1-F6EECF244321}">
                <p14:modId xmlns:p14="http://schemas.microsoft.com/office/powerpoint/2010/main" val="277497846"/>
              </p:ext>
            </p:extLst>
          </p:nvPr>
        </p:nvGraphicFramePr>
        <p:xfrm>
          <a:off x="703718" y="943339"/>
          <a:ext cx="10842171" cy="5508573"/>
        </p:xfrm>
        <a:graphic>
          <a:graphicData uri="http://schemas.openxmlformats.org/drawingml/2006/table">
            <a:tbl>
              <a:tblPr firstRow="1" firstCol="1" bandRow="1">
                <a:tableStyleId>{775DCB02-9BB8-47FD-8907-85C794F793BA}</a:tableStyleId>
              </a:tblPr>
              <a:tblGrid>
                <a:gridCol w="8517856">
                  <a:extLst>
                    <a:ext uri="{9D8B030D-6E8A-4147-A177-3AD203B41FA5}">
                      <a16:colId xmlns:a16="http://schemas.microsoft.com/office/drawing/2014/main" val="3193688027"/>
                    </a:ext>
                  </a:extLst>
                </a:gridCol>
                <a:gridCol w="2324315">
                  <a:extLst>
                    <a:ext uri="{9D8B030D-6E8A-4147-A177-3AD203B41FA5}">
                      <a16:colId xmlns:a16="http://schemas.microsoft.com/office/drawing/2014/main" val="1377854681"/>
                    </a:ext>
                  </a:extLst>
                </a:gridCol>
              </a:tblGrid>
              <a:tr h="228965">
                <a:tc>
                  <a:txBody>
                    <a:bodyPr/>
                    <a:lstStyle/>
                    <a:p>
                      <a:pPr>
                        <a:lnSpc>
                          <a:spcPct val="107000"/>
                        </a:lnSpc>
                        <a:spcAft>
                          <a:spcPts val="0"/>
                        </a:spcAft>
                      </a:pPr>
                      <a:r>
                        <a:rPr lang="en-GB" sz="1100" dirty="0">
                          <a:effectLst/>
                        </a:rPr>
                        <a:t>Task </a:t>
                      </a: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25472" marR="25472" marT="0" marB="0"/>
                </a:tc>
                <a:tc>
                  <a:txBody>
                    <a:bodyPr/>
                    <a:lstStyle/>
                    <a:p>
                      <a:pPr>
                        <a:lnSpc>
                          <a:spcPct val="107000"/>
                        </a:lnSpc>
                        <a:spcAft>
                          <a:spcPts val="0"/>
                        </a:spcAft>
                      </a:pPr>
                      <a:r>
                        <a:rPr lang="en-GB" sz="1100" dirty="0">
                          <a:effectLst/>
                        </a:rPr>
                        <a:t>Date </a:t>
                      </a: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25472" marR="25472" marT="0" marB="0"/>
                </a:tc>
                <a:extLst>
                  <a:ext uri="{0D108BD9-81ED-4DB2-BD59-A6C34878D82A}">
                    <a16:rowId xmlns:a16="http://schemas.microsoft.com/office/drawing/2014/main" val="3254625936"/>
                  </a:ext>
                </a:extLst>
              </a:tr>
              <a:tr h="256240">
                <a:tc>
                  <a:txBody>
                    <a:bodyPr/>
                    <a:lstStyle/>
                    <a:p>
                      <a:pPr>
                        <a:lnSpc>
                          <a:spcPct val="107000"/>
                        </a:lnSpc>
                        <a:spcAft>
                          <a:spcPts val="0"/>
                        </a:spcAft>
                      </a:pPr>
                      <a:r>
                        <a:rPr lang="en-GB" sz="1100" dirty="0">
                          <a:effectLst/>
                        </a:rPr>
                        <a:t>Preparing for the project: getting the brief, making a GitHub, gathering a team, going to the Mansion and starting research </a:t>
                      </a: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25472" marR="25472" marT="0" marB="0"/>
                </a:tc>
                <a:tc>
                  <a:txBody>
                    <a:bodyPr/>
                    <a:lstStyle/>
                    <a:p>
                      <a:pPr>
                        <a:lnSpc>
                          <a:spcPct val="107000"/>
                        </a:lnSpc>
                        <a:spcAft>
                          <a:spcPts val="0"/>
                        </a:spcAft>
                      </a:pPr>
                      <a:r>
                        <a:rPr lang="en-GB" sz="1100" dirty="0">
                          <a:effectLst/>
                        </a:rPr>
                        <a:t>Friday 27</a:t>
                      </a:r>
                      <a:r>
                        <a:rPr lang="en-GB" sz="1100" baseline="30000" dirty="0">
                          <a:effectLst/>
                        </a:rPr>
                        <a:t>th</a:t>
                      </a:r>
                      <a:r>
                        <a:rPr lang="en-GB" sz="1100" dirty="0">
                          <a:effectLst/>
                        </a:rPr>
                        <a:t> September 2019</a:t>
                      </a: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25472" marR="25472" marT="0" marB="0"/>
                </a:tc>
                <a:extLst>
                  <a:ext uri="{0D108BD9-81ED-4DB2-BD59-A6C34878D82A}">
                    <a16:rowId xmlns:a16="http://schemas.microsoft.com/office/drawing/2014/main" val="2456330269"/>
                  </a:ext>
                </a:extLst>
              </a:tr>
              <a:tr h="271147">
                <a:tc>
                  <a:txBody>
                    <a:bodyPr/>
                    <a:lstStyle/>
                    <a:p>
                      <a:pPr>
                        <a:lnSpc>
                          <a:spcPct val="107000"/>
                        </a:lnSpc>
                        <a:spcAft>
                          <a:spcPts val="0"/>
                        </a:spcAft>
                      </a:pPr>
                      <a:r>
                        <a:rPr lang="en-GB" sz="1100" dirty="0">
                          <a:effectLst/>
                        </a:rPr>
                        <a:t>Come up with initial game concept idea for the brief </a:t>
                      </a: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25472" marR="25472" marT="0" marB="0"/>
                </a:tc>
                <a:tc>
                  <a:txBody>
                    <a:bodyPr/>
                    <a:lstStyle/>
                    <a:p>
                      <a:pPr>
                        <a:lnSpc>
                          <a:spcPct val="107000"/>
                        </a:lnSpc>
                        <a:spcAft>
                          <a:spcPts val="0"/>
                        </a:spcAft>
                      </a:pPr>
                      <a:r>
                        <a:rPr lang="en-GB" sz="1100" dirty="0">
                          <a:effectLst/>
                        </a:rPr>
                        <a:t>Thursday 10</a:t>
                      </a:r>
                      <a:r>
                        <a:rPr lang="en-GB" sz="1100" baseline="30000" dirty="0">
                          <a:effectLst/>
                        </a:rPr>
                        <a:t>th</a:t>
                      </a:r>
                      <a:r>
                        <a:rPr lang="en-GB" sz="1100" dirty="0">
                          <a:effectLst/>
                        </a:rPr>
                        <a:t> October  </a:t>
                      </a: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25472" marR="25472" marT="0" marB="0"/>
                </a:tc>
                <a:extLst>
                  <a:ext uri="{0D108BD9-81ED-4DB2-BD59-A6C34878D82A}">
                    <a16:rowId xmlns:a16="http://schemas.microsoft.com/office/drawing/2014/main" val="2355419893"/>
                  </a:ext>
                </a:extLst>
              </a:tr>
              <a:tr h="543761">
                <a:tc>
                  <a:txBody>
                    <a:bodyPr/>
                    <a:lstStyle/>
                    <a:p>
                      <a:pPr>
                        <a:lnSpc>
                          <a:spcPct val="107000"/>
                        </a:lnSpc>
                        <a:spcAft>
                          <a:spcPts val="0"/>
                        </a:spcAft>
                      </a:pPr>
                      <a:r>
                        <a:rPr lang="en-GB" sz="1100" dirty="0">
                          <a:effectLst/>
                        </a:rPr>
                        <a:t>Research game ideas, how museums have gone about this, game mechanics and gameplay. </a:t>
                      </a: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25472" marR="25472" marT="0" marB="0"/>
                </a:tc>
                <a:tc>
                  <a:txBody>
                    <a:bodyPr/>
                    <a:lstStyle/>
                    <a:p>
                      <a:pPr>
                        <a:lnSpc>
                          <a:spcPct val="107000"/>
                        </a:lnSpc>
                        <a:spcAft>
                          <a:spcPts val="0"/>
                        </a:spcAft>
                      </a:pPr>
                      <a:r>
                        <a:rPr lang="en-GB" sz="1100" dirty="0">
                          <a:effectLst/>
                        </a:rPr>
                        <a:t>Tuesday 15</a:t>
                      </a:r>
                      <a:r>
                        <a:rPr lang="en-GB" sz="1100" baseline="30000" dirty="0">
                          <a:effectLst/>
                        </a:rPr>
                        <a:t>th</a:t>
                      </a:r>
                      <a:r>
                        <a:rPr lang="en-GB" sz="1100" dirty="0">
                          <a:effectLst/>
                        </a:rPr>
                        <a:t> October</a:t>
                      </a:r>
                      <a:br>
                        <a:rPr lang="en-GB" sz="1100" dirty="0">
                          <a:effectLst/>
                        </a:rPr>
                      </a:br>
                      <a:r>
                        <a:rPr lang="en-GB" sz="1100" dirty="0">
                          <a:effectLst/>
                        </a:rPr>
                        <a:t> – </a:t>
                      </a:r>
                      <a:br>
                        <a:rPr lang="en-GB" sz="1100" dirty="0">
                          <a:effectLst/>
                        </a:rPr>
                      </a:br>
                      <a:r>
                        <a:rPr lang="en-GB" sz="1100" dirty="0">
                          <a:effectLst/>
                        </a:rPr>
                        <a:t>Saturday 9</a:t>
                      </a:r>
                      <a:r>
                        <a:rPr lang="en-GB" sz="1100" baseline="30000" dirty="0">
                          <a:effectLst/>
                        </a:rPr>
                        <a:t>th</a:t>
                      </a:r>
                      <a:r>
                        <a:rPr lang="en-GB" sz="1100" dirty="0">
                          <a:effectLst/>
                        </a:rPr>
                        <a:t> November 2019 </a:t>
                      </a: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25472" marR="25472" marT="0" marB="0"/>
                </a:tc>
                <a:extLst>
                  <a:ext uri="{0D108BD9-81ED-4DB2-BD59-A6C34878D82A}">
                    <a16:rowId xmlns:a16="http://schemas.microsoft.com/office/drawing/2014/main" val="1749436617"/>
                  </a:ext>
                </a:extLst>
              </a:tr>
              <a:tr h="271147">
                <a:tc>
                  <a:txBody>
                    <a:bodyPr/>
                    <a:lstStyle/>
                    <a:p>
                      <a:pPr>
                        <a:lnSpc>
                          <a:spcPct val="107000"/>
                        </a:lnSpc>
                        <a:spcAft>
                          <a:spcPts val="0"/>
                        </a:spcAft>
                      </a:pPr>
                      <a:r>
                        <a:rPr lang="en-GB" sz="1100" dirty="0">
                          <a:effectLst/>
                        </a:rPr>
                        <a:t>Creating a design document</a:t>
                      </a: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25472" marR="25472" marT="0" marB="0"/>
                </a:tc>
                <a:tc>
                  <a:txBody>
                    <a:bodyPr/>
                    <a:lstStyle/>
                    <a:p>
                      <a:pPr>
                        <a:lnSpc>
                          <a:spcPct val="107000"/>
                        </a:lnSpc>
                        <a:spcAft>
                          <a:spcPts val="0"/>
                        </a:spcAft>
                      </a:pPr>
                      <a:r>
                        <a:rPr lang="en-GB" sz="1100" dirty="0">
                          <a:effectLst/>
                        </a:rPr>
                        <a:t>Monday 11</a:t>
                      </a:r>
                      <a:r>
                        <a:rPr lang="en-GB" sz="1100" baseline="30000" dirty="0">
                          <a:effectLst/>
                        </a:rPr>
                        <a:t>th</a:t>
                      </a:r>
                      <a:r>
                        <a:rPr lang="en-GB" sz="1100" dirty="0">
                          <a:effectLst/>
                        </a:rPr>
                        <a:t> November 2019 </a:t>
                      </a: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25472" marR="25472" marT="0" marB="0"/>
                </a:tc>
                <a:extLst>
                  <a:ext uri="{0D108BD9-81ED-4DB2-BD59-A6C34878D82A}">
                    <a16:rowId xmlns:a16="http://schemas.microsoft.com/office/drawing/2014/main" val="1207636198"/>
                  </a:ext>
                </a:extLst>
              </a:tr>
              <a:tr h="728170">
                <a:tc>
                  <a:txBody>
                    <a:bodyPr/>
                    <a:lstStyle/>
                    <a:p>
                      <a:pPr>
                        <a:lnSpc>
                          <a:spcPct val="107000"/>
                        </a:lnSpc>
                        <a:spcAft>
                          <a:spcPts val="0"/>
                        </a:spcAft>
                      </a:pPr>
                      <a:r>
                        <a:rPr lang="en-GB" sz="1100" dirty="0">
                          <a:effectLst/>
                        </a:rPr>
                        <a:t>Making Paper Prototypes &amp; Designing concepts for minigames</a:t>
                      </a: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25472" marR="25472" marT="0" marB="0"/>
                </a:tc>
                <a:tc>
                  <a:txBody>
                    <a:bodyPr/>
                    <a:lstStyle/>
                    <a:p>
                      <a:pPr>
                        <a:lnSpc>
                          <a:spcPct val="107000"/>
                        </a:lnSpc>
                        <a:spcAft>
                          <a:spcPts val="0"/>
                        </a:spcAft>
                      </a:pPr>
                      <a:r>
                        <a:rPr lang="en-GB" sz="1100" dirty="0">
                          <a:effectLst/>
                        </a:rPr>
                        <a:t>Thursday 14</a:t>
                      </a:r>
                      <a:r>
                        <a:rPr lang="en-GB" sz="1100" baseline="30000" dirty="0">
                          <a:effectLst/>
                        </a:rPr>
                        <a:t>th</a:t>
                      </a:r>
                      <a:r>
                        <a:rPr lang="en-GB" sz="1100" dirty="0">
                          <a:effectLst/>
                        </a:rPr>
                        <a:t> November 2019</a:t>
                      </a:r>
                    </a:p>
                    <a:p>
                      <a:pPr>
                        <a:lnSpc>
                          <a:spcPct val="107000"/>
                        </a:lnSpc>
                        <a:spcAft>
                          <a:spcPts val="0"/>
                        </a:spcAft>
                      </a:pPr>
                      <a:r>
                        <a:rPr lang="en-GB" sz="1100" dirty="0">
                          <a:effectLst/>
                        </a:rPr>
                        <a:t> – </a:t>
                      </a:r>
                      <a:br>
                        <a:rPr lang="en-GB" sz="1100" dirty="0">
                          <a:effectLst/>
                        </a:rPr>
                      </a:br>
                      <a:r>
                        <a:rPr lang="en-GB" sz="1100" dirty="0">
                          <a:effectLst/>
                        </a:rPr>
                        <a:t>Saturday 23</a:t>
                      </a:r>
                      <a:r>
                        <a:rPr lang="en-GB" sz="1100" baseline="30000" dirty="0">
                          <a:effectLst/>
                        </a:rPr>
                        <a:t>th</a:t>
                      </a:r>
                      <a:r>
                        <a:rPr lang="en-GB" sz="1100" dirty="0">
                          <a:effectLst/>
                        </a:rPr>
                        <a:t> November 2019 </a:t>
                      </a:r>
                    </a:p>
                    <a:p>
                      <a:pPr>
                        <a:lnSpc>
                          <a:spcPct val="107000"/>
                        </a:lnSpc>
                        <a:spcAft>
                          <a:spcPts val="0"/>
                        </a:spcAft>
                      </a:pPr>
                      <a:r>
                        <a:rPr lang="en-GB" sz="1100" dirty="0">
                          <a:effectLst/>
                        </a:rPr>
                        <a:t> </a:t>
                      </a: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25472" marR="25472" marT="0" marB="0"/>
                </a:tc>
                <a:extLst>
                  <a:ext uri="{0D108BD9-81ED-4DB2-BD59-A6C34878D82A}">
                    <a16:rowId xmlns:a16="http://schemas.microsoft.com/office/drawing/2014/main" val="3305027420"/>
                  </a:ext>
                </a:extLst>
              </a:tr>
              <a:tr h="256240">
                <a:tc>
                  <a:txBody>
                    <a:bodyPr/>
                    <a:lstStyle/>
                    <a:p>
                      <a:pPr>
                        <a:lnSpc>
                          <a:spcPct val="107000"/>
                        </a:lnSpc>
                        <a:spcAft>
                          <a:spcPts val="0"/>
                        </a:spcAft>
                      </a:pPr>
                      <a:r>
                        <a:rPr lang="en-GB" sz="1100" dirty="0">
                          <a:effectLst/>
                        </a:rPr>
                        <a:t>Prototyped the game navigation system</a:t>
                      </a: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25472" marR="25472" marT="0" marB="0"/>
                </a:tc>
                <a:tc>
                  <a:txBody>
                    <a:bodyPr/>
                    <a:lstStyle/>
                    <a:p>
                      <a:pPr>
                        <a:lnSpc>
                          <a:spcPct val="107000"/>
                        </a:lnSpc>
                        <a:spcAft>
                          <a:spcPts val="0"/>
                        </a:spcAft>
                      </a:pPr>
                      <a:r>
                        <a:rPr lang="en-GB" sz="1100" dirty="0">
                          <a:effectLst/>
                        </a:rPr>
                        <a:t>Friday 15</a:t>
                      </a:r>
                      <a:r>
                        <a:rPr lang="en-GB" sz="1100" baseline="30000" dirty="0">
                          <a:effectLst/>
                        </a:rPr>
                        <a:t>th</a:t>
                      </a:r>
                      <a:r>
                        <a:rPr lang="en-GB" sz="1100" dirty="0">
                          <a:effectLst/>
                        </a:rPr>
                        <a:t> November</a:t>
                      </a: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25472" marR="25472" marT="0" marB="0"/>
                </a:tc>
                <a:extLst>
                  <a:ext uri="{0D108BD9-81ED-4DB2-BD59-A6C34878D82A}">
                    <a16:rowId xmlns:a16="http://schemas.microsoft.com/office/drawing/2014/main" val="3513902067"/>
                  </a:ext>
                </a:extLst>
              </a:tr>
              <a:tr h="359222">
                <a:tc>
                  <a:txBody>
                    <a:bodyPr/>
                    <a:lstStyle/>
                    <a:p>
                      <a:pPr>
                        <a:lnSpc>
                          <a:spcPct val="107000"/>
                        </a:lnSpc>
                        <a:spcAft>
                          <a:spcPts val="0"/>
                        </a:spcAft>
                      </a:pPr>
                      <a:r>
                        <a:rPr lang="en-GB" sz="1100" dirty="0">
                          <a:effectLst/>
                        </a:rPr>
                        <a:t>Finish designing our pitch </a:t>
                      </a:r>
                    </a:p>
                    <a:p>
                      <a:pPr>
                        <a:lnSpc>
                          <a:spcPct val="107000"/>
                        </a:lnSpc>
                        <a:spcAft>
                          <a:spcPts val="0"/>
                        </a:spcAft>
                        <a:tabLst>
                          <a:tab pos="609600" algn="l"/>
                        </a:tabLst>
                      </a:pPr>
                      <a:r>
                        <a:rPr lang="en-GB" sz="1100" dirty="0">
                          <a:effectLst/>
                        </a:rPr>
                        <a:t>	</a:t>
                      </a: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25472" marR="25472" marT="0" marB="0"/>
                </a:tc>
                <a:tc>
                  <a:txBody>
                    <a:bodyPr/>
                    <a:lstStyle/>
                    <a:p>
                      <a:pPr>
                        <a:lnSpc>
                          <a:spcPct val="107000"/>
                        </a:lnSpc>
                        <a:spcAft>
                          <a:spcPts val="0"/>
                        </a:spcAft>
                      </a:pPr>
                      <a:r>
                        <a:rPr lang="en-GB" sz="1100" dirty="0">
                          <a:effectLst/>
                        </a:rPr>
                        <a:t>Saturday 23</a:t>
                      </a:r>
                      <a:r>
                        <a:rPr lang="en-GB" sz="1100" baseline="30000" dirty="0">
                          <a:effectLst/>
                        </a:rPr>
                        <a:t>rd</a:t>
                      </a:r>
                      <a:r>
                        <a:rPr lang="en-GB" sz="1100" dirty="0">
                          <a:effectLst/>
                        </a:rPr>
                        <a:t> November 2019 </a:t>
                      </a: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25472" marR="25472" marT="0" marB="0"/>
                </a:tc>
                <a:extLst>
                  <a:ext uri="{0D108BD9-81ED-4DB2-BD59-A6C34878D82A}">
                    <a16:rowId xmlns:a16="http://schemas.microsoft.com/office/drawing/2014/main" val="1850989737"/>
                  </a:ext>
                </a:extLst>
              </a:tr>
              <a:tr h="256240">
                <a:tc>
                  <a:txBody>
                    <a:bodyPr/>
                    <a:lstStyle/>
                    <a:p>
                      <a:pPr>
                        <a:lnSpc>
                          <a:spcPct val="107000"/>
                        </a:lnSpc>
                        <a:spcAft>
                          <a:spcPts val="0"/>
                        </a:spcAft>
                      </a:pPr>
                      <a:r>
                        <a:rPr lang="en-GB" sz="1100" dirty="0">
                          <a:effectLst/>
                        </a:rPr>
                        <a:t>Presenting our pitch to the client</a:t>
                      </a: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25472" marR="25472" marT="0" marB="0"/>
                </a:tc>
                <a:tc>
                  <a:txBody>
                    <a:bodyPr/>
                    <a:lstStyle/>
                    <a:p>
                      <a:pPr>
                        <a:lnSpc>
                          <a:spcPct val="107000"/>
                        </a:lnSpc>
                        <a:spcAft>
                          <a:spcPts val="0"/>
                        </a:spcAft>
                      </a:pPr>
                      <a:r>
                        <a:rPr lang="en-GB" sz="1100" dirty="0">
                          <a:effectLst/>
                        </a:rPr>
                        <a:t>Monday 25</a:t>
                      </a:r>
                      <a:r>
                        <a:rPr lang="en-GB" sz="1100" baseline="30000" dirty="0">
                          <a:effectLst/>
                        </a:rPr>
                        <a:t>th</a:t>
                      </a:r>
                      <a:r>
                        <a:rPr lang="en-GB" sz="1100" dirty="0">
                          <a:effectLst/>
                        </a:rPr>
                        <a:t> November 2019 </a:t>
                      </a: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25472" marR="25472" marT="0" marB="0"/>
                </a:tc>
                <a:extLst>
                  <a:ext uri="{0D108BD9-81ED-4DB2-BD59-A6C34878D82A}">
                    <a16:rowId xmlns:a16="http://schemas.microsoft.com/office/drawing/2014/main" val="1432059593"/>
                  </a:ext>
                </a:extLst>
              </a:tr>
              <a:tr h="256240">
                <a:tc>
                  <a:txBody>
                    <a:bodyPr/>
                    <a:lstStyle/>
                    <a:p>
                      <a:pPr>
                        <a:lnSpc>
                          <a:spcPct val="107000"/>
                        </a:lnSpc>
                        <a:spcAft>
                          <a:spcPts val="0"/>
                        </a:spcAft>
                      </a:pPr>
                      <a:r>
                        <a:rPr lang="en-GB" sz="1100" dirty="0">
                          <a:effectLst/>
                        </a:rPr>
                        <a:t>Working on the feedback we were given </a:t>
                      </a: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25472" marR="25472" marT="0" marB="0"/>
                </a:tc>
                <a:tc>
                  <a:txBody>
                    <a:bodyPr/>
                    <a:lstStyle/>
                    <a:p>
                      <a:pPr>
                        <a:lnSpc>
                          <a:spcPct val="107000"/>
                        </a:lnSpc>
                        <a:spcAft>
                          <a:spcPts val="0"/>
                        </a:spcAft>
                      </a:pPr>
                      <a:r>
                        <a:rPr lang="en-GB" sz="1100" dirty="0">
                          <a:effectLst/>
                        </a:rPr>
                        <a:t>Saturday 4</a:t>
                      </a:r>
                      <a:r>
                        <a:rPr lang="en-GB" sz="1100" baseline="30000" dirty="0">
                          <a:effectLst/>
                        </a:rPr>
                        <a:t>th</a:t>
                      </a:r>
                      <a:r>
                        <a:rPr lang="en-GB" sz="1100" dirty="0">
                          <a:effectLst/>
                        </a:rPr>
                        <a:t> January 2020</a:t>
                      </a: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25472" marR="25472" marT="0" marB="0"/>
                </a:tc>
                <a:extLst>
                  <a:ext uri="{0D108BD9-81ED-4DB2-BD59-A6C34878D82A}">
                    <a16:rowId xmlns:a16="http://schemas.microsoft.com/office/drawing/2014/main" val="2527175171"/>
                  </a:ext>
                </a:extLst>
              </a:tr>
              <a:tr h="543761">
                <a:tc>
                  <a:txBody>
                    <a:bodyPr/>
                    <a:lstStyle/>
                    <a:p>
                      <a:pPr>
                        <a:lnSpc>
                          <a:spcPct val="107000"/>
                        </a:lnSpc>
                        <a:spcAft>
                          <a:spcPts val="0"/>
                        </a:spcAft>
                      </a:pPr>
                      <a:r>
                        <a:rPr lang="en-GB" sz="1100" dirty="0">
                          <a:effectLst/>
                        </a:rPr>
                        <a:t>Making game assets and working with art style and paper prototypes </a:t>
                      </a: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25472" marR="25472" marT="0" marB="0"/>
                </a:tc>
                <a:tc>
                  <a:txBody>
                    <a:bodyPr/>
                    <a:lstStyle/>
                    <a:p>
                      <a:pPr>
                        <a:lnSpc>
                          <a:spcPct val="107000"/>
                        </a:lnSpc>
                        <a:spcAft>
                          <a:spcPts val="0"/>
                        </a:spcAft>
                      </a:pPr>
                      <a:r>
                        <a:rPr lang="en-GB" sz="1100" dirty="0">
                          <a:effectLst/>
                        </a:rPr>
                        <a:t>Saturday 4</a:t>
                      </a:r>
                      <a:r>
                        <a:rPr lang="en-GB" sz="1100" baseline="30000" dirty="0">
                          <a:effectLst/>
                        </a:rPr>
                        <a:t>th</a:t>
                      </a:r>
                      <a:r>
                        <a:rPr lang="en-GB" sz="1100" dirty="0">
                          <a:effectLst/>
                        </a:rPr>
                        <a:t> January 2020</a:t>
                      </a:r>
                    </a:p>
                    <a:p>
                      <a:pPr>
                        <a:lnSpc>
                          <a:spcPct val="107000"/>
                        </a:lnSpc>
                        <a:spcAft>
                          <a:spcPts val="0"/>
                        </a:spcAft>
                      </a:pPr>
                      <a:r>
                        <a:rPr lang="en-GB" sz="1100" dirty="0">
                          <a:effectLst/>
                        </a:rPr>
                        <a:t> – </a:t>
                      </a:r>
                    </a:p>
                    <a:p>
                      <a:pPr>
                        <a:lnSpc>
                          <a:spcPct val="107000"/>
                        </a:lnSpc>
                        <a:spcAft>
                          <a:spcPts val="0"/>
                        </a:spcAft>
                      </a:pPr>
                      <a:r>
                        <a:rPr lang="en-GB" sz="1100" dirty="0">
                          <a:effectLst/>
                        </a:rPr>
                        <a:t>Saturday 11</a:t>
                      </a:r>
                      <a:r>
                        <a:rPr lang="en-GB" sz="1100" baseline="30000" dirty="0">
                          <a:effectLst/>
                        </a:rPr>
                        <a:t>th</a:t>
                      </a:r>
                      <a:r>
                        <a:rPr lang="en-GB" sz="1100" dirty="0">
                          <a:effectLst/>
                        </a:rPr>
                        <a:t> January 2020</a:t>
                      </a: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25472" marR="25472" marT="0" marB="0"/>
                </a:tc>
                <a:extLst>
                  <a:ext uri="{0D108BD9-81ED-4DB2-BD59-A6C34878D82A}">
                    <a16:rowId xmlns:a16="http://schemas.microsoft.com/office/drawing/2014/main" val="4127978042"/>
                  </a:ext>
                </a:extLst>
              </a:tr>
              <a:tr h="256240">
                <a:tc>
                  <a:txBody>
                    <a:bodyPr/>
                    <a:lstStyle/>
                    <a:p>
                      <a:pPr>
                        <a:lnSpc>
                          <a:spcPct val="107000"/>
                        </a:lnSpc>
                        <a:spcAft>
                          <a:spcPts val="0"/>
                        </a:spcAft>
                      </a:pPr>
                      <a:r>
                        <a:rPr lang="en-GB" sz="1100" dirty="0">
                          <a:effectLst/>
                        </a:rPr>
                        <a:t>Prototyped 2 mini games</a:t>
                      </a: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25472" marR="25472" marT="0" marB="0"/>
                </a:tc>
                <a:tc>
                  <a:txBody>
                    <a:bodyPr/>
                    <a:lstStyle/>
                    <a:p>
                      <a:pPr>
                        <a:lnSpc>
                          <a:spcPct val="107000"/>
                        </a:lnSpc>
                        <a:spcAft>
                          <a:spcPts val="0"/>
                        </a:spcAft>
                      </a:pPr>
                      <a:r>
                        <a:rPr lang="en-GB" sz="1100" dirty="0">
                          <a:effectLst/>
                        </a:rPr>
                        <a:t>Saturday 22</a:t>
                      </a:r>
                      <a:r>
                        <a:rPr lang="en-GB" sz="1100" baseline="30000" dirty="0">
                          <a:effectLst/>
                        </a:rPr>
                        <a:t>nd</a:t>
                      </a:r>
                      <a:r>
                        <a:rPr lang="en-GB" sz="1100" dirty="0">
                          <a:effectLst/>
                        </a:rPr>
                        <a:t> February 2020</a:t>
                      </a: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25472" marR="25472" marT="0" marB="0"/>
                </a:tc>
                <a:extLst>
                  <a:ext uri="{0D108BD9-81ED-4DB2-BD59-A6C34878D82A}">
                    <a16:rowId xmlns:a16="http://schemas.microsoft.com/office/drawing/2014/main" val="2355876545"/>
                  </a:ext>
                </a:extLst>
              </a:tr>
              <a:tr h="256240">
                <a:tc>
                  <a:txBody>
                    <a:bodyPr/>
                    <a:lstStyle/>
                    <a:p>
                      <a:pPr>
                        <a:lnSpc>
                          <a:spcPct val="107000"/>
                        </a:lnSpc>
                        <a:spcAft>
                          <a:spcPts val="0"/>
                        </a:spcAft>
                      </a:pPr>
                      <a:r>
                        <a:rPr lang="en-GB" sz="1100" dirty="0">
                          <a:effectLst/>
                        </a:rPr>
                        <a:t>Created final versions of 4 minigames for the game</a:t>
                      </a: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25472" marR="25472" marT="0" marB="0"/>
                </a:tc>
                <a:tc>
                  <a:txBody>
                    <a:bodyPr/>
                    <a:lstStyle/>
                    <a:p>
                      <a:pPr>
                        <a:lnSpc>
                          <a:spcPct val="107000"/>
                        </a:lnSpc>
                        <a:spcAft>
                          <a:spcPts val="0"/>
                        </a:spcAft>
                      </a:pPr>
                      <a:r>
                        <a:rPr lang="en-GB" sz="1100" dirty="0">
                          <a:effectLst/>
                        </a:rPr>
                        <a:t>Friday 27</a:t>
                      </a:r>
                      <a:r>
                        <a:rPr lang="en-GB" sz="1100" baseline="30000" dirty="0">
                          <a:effectLst/>
                        </a:rPr>
                        <a:t>th</a:t>
                      </a:r>
                      <a:r>
                        <a:rPr lang="en-GB" sz="1100" dirty="0">
                          <a:effectLst/>
                        </a:rPr>
                        <a:t> March 2020</a:t>
                      </a: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25472" marR="25472" marT="0" marB="0"/>
                </a:tc>
                <a:extLst>
                  <a:ext uri="{0D108BD9-81ED-4DB2-BD59-A6C34878D82A}">
                    <a16:rowId xmlns:a16="http://schemas.microsoft.com/office/drawing/2014/main" val="537227755"/>
                  </a:ext>
                </a:extLst>
              </a:tr>
              <a:tr h="256240">
                <a:tc>
                  <a:txBody>
                    <a:bodyPr/>
                    <a:lstStyle/>
                    <a:p>
                      <a:pPr>
                        <a:lnSpc>
                          <a:spcPct val="107000"/>
                        </a:lnSpc>
                        <a:spcAft>
                          <a:spcPts val="0"/>
                        </a:spcAft>
                      </a:pPr>
                      <a:r>
                        <a:rPr lang="en-GB" sz="1100" dirty="0">
                          <a:effectLst/>
                        </a:rPr>
                        <a:t>Created final assets for the game </a:t>
                      </a: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25472" marR="25472" marT="0" marB="0"/>
                </a:tc>
                <a:tc>
                  <a:txBody>
                    <a:bodyPr/>
                    <a:lstStyle/>
                    <a:p>
                      <a:pPr>
                        <a:lnSpc>
                          <a:spcPct val="107000"/>
                        </a:lnSpc>
                        <a:spcAft>
                          <a:spcPts val="0"/>
                        </a:spcAft>
                      </a:pPr>
                      <a:r>
                        <a:rPr lang="en-GB" sz="1100" dirty="0">
                          <a:effectLst/>
                        </a:rPr>
                        <a:t>Friday 3</a:t>
                      </a:r>
                      <a:r>
                        <a:rPr lang="en-GB" sz="1100" baseline="30000" dirty="0">
                          <a:effectLst/>
                        </a:rPr>
                        <a:t>rd</a:t>
                      </a:r>
                      <a:r>
                        <a:rPr lang="en-GB" sz="1100" dirty="0">
                          <a:effectLst/>
                        </a:rPr>
                        <a:t> April 2020 </a:t>
                      </a: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25472" marR="25472" marT="0" marB="0"/>
                </a:tc>
                <a:extLst>
                  <a:ext uri="{0D108BD9-81ED-4DB2-BD59-A6C34878D82A}">
                    <a16:rowId xmlns:a16="http://schemas.microsoft.com/office/drawing/2014/main" val="1124757247"/>
                  </a:ext>
                </a:extLst>
              </a:tr>
              <a:tr h="256240">
                <a:tc>
                  <a:txBody>
                    <a:bodyPr/>
                    <a:lstStyle/>
                    <a:p>
                      <a:pPr>
                        <a:lnSpc>
                          <a:spcPct val="107000"/>
                        </a:lnSpc>
                        <a:spcAft>
                          <a:spcPts val="0"/>
                        </a:spcAft>
                      </a:pPr>
                      <a:r>
                        <a:rPr lang="en-GB" sz="1100" dirty="0">
                          <a:effectLst/>
                        </a:rPr>
                        <a:t>Creating a list of problems, we faced </a:t>
                      </a: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25472" marR="25472" marT="0" marB="0"/>
                </a:tc>
                <a:tc>
                  <a:txBody>
                    <a:bodyPr/>
                    <a:lstStyle/>
                    <a:p>
                      <a:pPr>
                        <a:lnSpc>
                          <a:spcPct val="107000"/>
                        </a:lnSpc>
                        <a:spcAft>
                          <a:spcPts val="0"/>
                        </a:spcAft>
                      </a:pPr>
                      <a:r>
                        <a:rPr lang="en-GB" sz="1100" dirty="0">
                          <a:effectLst/>
                        </a:rPr>
                        <a:t>Friday 3</a:t>
                      </a:r>
                      <a:r>
                        <a:rPr lang="en-GB" sz="1100" baseline="30000" dirty="0">
                          <a:effectLst/>
                        </a:rPr>
                        <a:t>rd</a:t>
                      </a:r>
                      <a:r>
                        <a:rPr lang="en-GB" sz="1100" dirty="0">
                          <a:effectLst/>
                        </a:rPr>
                        <a:t> April 2020</a:t>
                      </a: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25472" marR="25472" marT="0" marB="0"/>
                </a:tc>
                <a:extLst>
                  <a:ext uri="{0D108BD9-81ED-4DB2-BD59-A6C34878D82A}">
                    <a16:rowId xmlns:a16="http://schemas.microsoft.com/office/drawing/2014/main" val="3299615980"/>
                  </a:ext>
                </a:extLst>
              </a:tr>
              <a:tr h="256240">
                <a:tc>
                  <a:txBody>
                    <a:bodyPr/>
                    <a:lstStyle/>
                    <a:p>
                      <a:pPr>
                        <a:lnSpc>
                          <a:spcPct val="107000"/>
                        </a:lnSpc>
                        <a:spcAft>
                          <a:spcPts val="0"/>
                        </a:spcAft>
                      </a:pPr>
                      <a:r>
                        <a:rPr lang="en-GB" sz="1100" dirty="0">
                          <a:effectLst/>
                        </a:rPr>
                        <a:t>Completed the game navigation system and added progress tracking</a:t>
                      </a: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25472" marR="25472" marT="0" marB="0"/>
                </a:tc>
                <a:tc>
                  <a:txBody>
                    <a:bodyPr/>
                    <a:lstStyle/>
                    <a:p>
                      <a:pPr>
                        <a:lnSpc>
                          <a:spcPct val="107000"/>
                        </a:lnSpc>
                        <a:spcAft>
                          <a:spcPts val="0"/>
                        </a:spcAft>
                      </a:pPr>
                      <a:r>
                        <a:rPr lang="en-GB" sz="1100" dirty="0">
                          <a:effectLst/>
                        </a:rPr>
                        <a:t>Sunday 5</a:t>
                      </a:r>
                      <a:r>
                        <a:rPr lang="en-GB" sz="1100" baseline="30000" dirty="0">
                          <a:effectLst/>
                        </a:rPr>
                        <a:t>th</a:t>
                      </a:r>
                      <a:r>
                        <a:rPr lang="en-GB" sz="1100" dirty="0">
                          <a:effectLst/>
                        </a:rPr>
                        <a:t> April 2020</a:t>
                      </a: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25472" marR="25472" marT="0" marB="0"/>
                </a:tc>
                <a:extLst>
                  <a:ext uri="{0D108BD9-81ED-4DB2-BD59-A6C34878D82A}">
                    <a16:rowId xmlns:a16="http://schemas.microsoft.com/office/drawing/2014/main" val="4093336359"/>
                  </a:ext>
                </a:extLst>
              </a:tr>
              <a:tr h="256240">
                <a:tc>
                  <a:txBody>
                    <a:bodyPr/>
                    <a:lstStyle/>
                    <a:p>
                      <a:pPr>
                        <a:lnSpc>
                          <a:spcPct val="107000"/>
                        </a:lnSpc>
                        <a:spcAft>
                          <a:spcPts val="0"/>
                        </a:spcAft>
                      </a:pPr>
                      <a:r>
                        <a:rPr lang="en-GB" sz="1100" dirty="0">
                          <a:effectLst/>
                        </a:rPr>
                        <a:t>Began Creating PowerPoint Presentation for our overall DMC experience </a:t>
                      </a: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25472" marR="25472" marT="0" marB="0"/>
                </a:tc>
                <a:tc>
                  <a:txBody>
                    <a:bodyPr/>
                    <a:lstStyle/>
                    <a:p>
                      <a:pPr>
                        <a:lnSpc>
                          <a:spcPct val="107000"/>
                        </a:lnSpc>
                        <a:spcAft>
                          <a:spcPts val="0"/>
                        </a:spcAft>
                      </a:pPr>
                      <a:r>
                        <a:rPr lang="en-GB" sz="1100" dirty="0">
                          <a:effectLst/>
                        </a:rPr>
                        <a:t>Friday 17</a:t>
                      </a:r>
                      <a:r>
                        <a:rPr lang="en-GB" sz="1100" baseline="30000" dirty="0">
                          <a:effectLst/>
                        </a:rPr>
                        <a:t>th</a:t>
                      </a:r>
                      <a:r>
                        <a:rPr lang="en-GB" sz="1100" dirty="0">
                          <a:effectLst/>
                        </a:rPr>
                        <a:t> April 2020</a:t>
                      </a: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25472" marR="25472" marT="0" marB="0"/>
                </a:tc>
                <a:extLst>
                  <a:ext uri="{0D108BD9-81ED-4DB2-BD59-A6C34878D82A}">
                    <a16:rowId xmlns:a16="http://schemas.microsoft.com/office/drawing/2014/main" val="2704620417"/>
                  </a:ext>
                </a:extLst>
              </a:tr>
            </a:tbl>
          </a:graphicData>
        </a:graphic>
      </p:graphicFrame>
    </p:spTree>
    <p:extLst>
      <p:ext uri="{BB962C8B-B14F-4D97-AF65-F5344CB8AC3E}">
        <p14:creationId xmlns:p14="http://schemas.microsoft.com/office/powerpoint/2010/main" val="4842322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5C89DF-49A3-47B5-B1D3-B79ABBC38268}"/>
              </a:ext>
            </a:extLst>
          </p:cNvPr>
          <p:cNvSpPr>
            <a:spLocks noGrp="1"/>
          </p:cNvSpPr>
          <p:nvPr>
            <p:ph type="title"/>
          </p:nvPr>
        </p:nvSpPr>
        <p:spPr/>
        <p:txBody>
          <a:bodyPr/>
          <a:lstStyle/>
          <a:p>
            <a:r>
              <a:rPr lang="en-GB" dirty="0"/>
              <a:t>Outcome</a:t>
            </a:r>
          </a:p>
        </p:txBody>
      </p:sp>
      <p:pic>
        <p:nvPicPr>
          <p:cNvPr id="4" name="Online Media 3" title="DMC">
            <a:hlinkClick r:id="" action="ppaction://media"/>
            <a:extLst>
              <a:ext uri="{FF2B5EF4-FFF2-40B4-BE49-F238E27FC236}">
                <a16:creationId xmlns:a16="http://schemas.microsoft.com/office/drawing/2014/main" id="{855CBC40-B597-4093-B296-B94B40F13DE0}"/>
              </a:ext>
            </a:extLst>
          </p:cNvPr>
          <p:cNvPicPr>
            <a:picLocks noGrp="1" noRot="1" noChangeAspect="1"/>
          </p:cNvPicPr>
          <p:nvPr>
            <p:ph idx="1"/>
            <a:videoFile r:link="rId1"/>
          </p:nvPr>
        </p:nvPicPr>
        <p:blipFill>
          <a:blip r:embed="rId4"/>
          <a:stretch>
            <a:fillRect/>
          </a:stretch>
        </p:blipFill>
        <p:spPr>
          <a:xfrm>
            <a:off x="1190625" y="1279525"/>
            <a:ext cx="9509125" cy="5348288"/>
          </a:xfrm>
          <a:prstGeom prst="rect">
            <a:avLst/>
          </a:prstGeom>
        </p:spPr>
      </p:pic>
    </p:spTree>
    <p:extLst>
      <p:ext uri="{BB962C8B-B14F-4D97-AF65-F5344CB8AC3E}">
        <p14:creationId xmlns:p14="http://schemas.microsoft.com/office/powerpoint/2010/main" val="2597149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9E3D0E-0EB5-49C1-9972-26002307DC00}"/>
              </a:ext>
            </a:extLst>
          </p:cNvPr>
          <p:cNvSpPr>
            <a:spLocks noGrp="1"/>
          </p:cNvSpPr>
          <p:nvPr>
            <p:ph type="title"/>
          </p:nvPr>
        </p:nvSpPr>
        <p:spPr/>
        <p:txBody>
          <a:bodyPr/>
          <a:lstStyle/>
          <a:p>
            <a:r>
              <a:rPr lang="en-GB" dirty="0"/>
              <a:t>Important Notes</a:t>
            </a:r>
          </a:p>
        </p:txBody>
      </p:sp>
      <p:sp>
        <p:nvSpPr>
          <p:cNvPr id="3" name="Content Placeholder 2">
            <a:extLst>
              <a:ext uri="{FF2B5EF4-FFF2-40B4-BE49-F238E27FC236}">
                <a16:creationId xmlns:a16="http://schemas.microsoft.com/office/drawing/2014/main" id="{37B6A7A3-594E-4A0A-A223-16566C6373F9}"/>
              </a:ext>
            </a:extLst>
          </p:cNvPr>
          <p:cNvSpPr>
            <a:spLocks noGrp="1"/>
          </p:cNvSpPr>
          <p:nvPr>
            <p:ph idx="1"/>
          </p:nvPr>
        </p:nvSpPr>
        <p:spPr/>
        <p:txBody>
          <a:bodyPr>
            <a:normAutofit/>
          </a:bodyPr>
          <a:lstStyle/>
          <a:p>
            <a:r>
              <a:rPr lang="en-GB" sz="2800" dirty="0"/>
              <a:t>One area of the project that I think needs particular mention is our client leaving the project. </a:t>
            </a:r>
          </a:p>
          <a:p>
            <a:r>
              <a:rPr lang="en-GB" sz="2800" dirty="0"/>
              <a:t>Another thing that could have been handled better is our lack of meeting minutes. </a:t>
            </a:r>
          </a:p>
        </p:txBody>
      </p:sp>
    </p:spTree>
    <p:extLst>
      <p:ext uri="{BB962C8B-B14F-4D97-AF65-F5344CB8AC3E}">
        <p14:creationId xmlns:p14="http://schemas.microsoft.com/office/powerpoint/2010/main" val="630872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A99881-9814-4E13-B2DA-ED0462386AAD}"/>
              </a:ext>
            </a:extLst>
          </p:cNvPr>
          <p:cNvSpPr>
            <a:spLocks noGrp="1"/>
          </p:cNvSpPr>
          <p:nvPr>
            <p:ph type="title"/>
          </p:nvPr>
        </p:nvSpPr>
        <p:spPr/>
        <p:txBody>
          <a:bodyPr/>
          <a:lstStyle/>
          <a:p>
            <a:r>
              <a:rPr lang="en-GB" dirty="0"/>
              <a:t>Final Product Post-mortem</a:t>
            </a:r>
          </a:p>
        </p:txBody>
      </p:sp>
      <p:sp>
        <p:nvSpPr>
          <p:cNvPr id="3" name="Content Placeholder 2">
            <a:extLst>
              <a:ext uri="{FF2B5EF4-FFF2-40B4-BE49-F238E27FC236}">
                <a16:creationId xmlns:a16="http://schemas.microsoft.com/office/drawing/2014/main" id="{C5856516-3848-47CA-BFC2-C2AD074C906F}"/>
              </a:ext>
            </a:extLst>
          </p:cNvPr>
          <p:cNvSpPr>
            <a:spLocks noGrp="1"/>
          </p:cNvSpPr>
          <p:nvPr>
            <p:ph idx="1"/>
          </p:nvPr>
        </p:nvSpPr>
        <p:spPr/>
        <p:txBody>
          <a:bodyPr>
            <a:normAutofit fontScale="92500" lnSpcReduction="10000"/>
          </a:bodyPr>
          <a:lstStyle/>
          <a:p>
            <a:r>
              <a:rPr lang="en-GB" sz="2400" dirty="0"/>
              <a:t>At this point we have achieved our goal of creating a minigame collection with minigames based off rooms of the museum.</a:t>
            </a:r>
          </a:p>
          <a:p>
            <a:r>
              <a:rPr lang="en-GB" sz="2400" dirty="0"/>
              <a:t>The game features 4 minigames and progress tracking. It also has the potential for more minigames to be added post release.</a:t>
            </a:r>
          </a:p>
          <a:p>
            <a:r>
              <a:rPr lang="en-GB" sz="2400" dirty="0"/>
              <a:t>In terms of improvements, the minigames could use more variety.</a:t>
            </a:r>
          </a:p>
          <a:p>
            <a:r>
              <a:rPr lang="en-GB" sz="2400" dirty="0"/>
              <a:t>The game features a system which randomizes the order options in minigames appears but a person who has played the game through will still be able to complete it with low difficulty.</a:t>
            </a:r>
          </a:p>
        </p:txBody>
      </p:sp>
    </p:spTree>
    <p:extLst>
      <p:ext uri="{BB962C8B-B14F-4D97-AF65-F5344CB8AC3E}">
        <p14:creationId xmlns:p14="http://schemas.microsoft.com/office/powerpoint/2010/main" val="3826005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4401B5-35D0-4252-AD2D-8ACC3626E212}"/>
              </a:ext>
            </a:extLst>
          </p:cNvPr>
          <p:cNvSpPr>
            <a:spLocks noGrp="1"/>
          </p:cNvSpPr>
          <p:nvPr>
            <p:ph type="title"/>
          </p:nvPr>
        </p:nvSpPr>
        <p:spPr/>
        <p:txBody>
          <a:bodyPr/>
          <a:lstStyle/>
          <a:p>
            <a:r>
              <a:rPr lang="en-GB" dirty="0"/>
              <a:t>Post-mortem</a:t>
            </a:r>
          </a:p>
        </p:txBody>
      </p:sp>
      <p:sp>
        <p:nvSpPr>
          <p:cNvPr id="3" name="Content Placeholder 2">
            <a:extLst>
              <a:ext uri="{FF2B5EF4-FFF2-40B4-BE49-F238E27FC236}">
                <a16:creationId xmlns:a16="http://schemas.microsoft.com/office/drawing/2014/main" id="{59E421BF-61AE-4774-8998-9F544D66F07B}"/>
              </a:ext>
            </a:extLst>
          </p:cNvPr>
          <p:cNvSpPr>
            <a:spLocks noGrp="1"/>
          </p:cNvSpPr>
          <p:nvPr>
            <p:ph idx="1"/>
          </p:nvPr>
        </p:nvSpPr>
        <p:spPr>
          <a:xfrm>
            <a:off x="1104293" y="1579952"/>
            <a:ext cx="8946541" cy="4195481"/>
          </a:xfrm>
        </p:spPr>
        <p:txBody>
          <a:bodyPr>
            <a:noAutofit/>
          </a:bodyPr>
          <a:lstStyle/>
          <a:p>
            <a:r>
              <a:rPr lang="en-GB" sz="2800" dirty="0"/>
              <a:t>Overall I think that given the circumstances the project went well.</a:t>
            </a:r>
          </a:p>
          <a:p>
            <a:r>
              <a:rPr lang="en-GB" sz="2800" dirty="0"/>
              <a:t>Due to a few issues with the organization of the group such as the client leaving the project and the lack of tracked meetings the project became somewhat disorganized in areas.</a:t>
            </a:r>
          </a:p>
          <a:p>
            <a:r>
              <a:rPr lang="en-GB" sz="2800" dirty="0"/>
              <a:t>My own contributions to this project were generally focused around programming the game but I also designed some of the minigames and created parts of the presentation and design document. </a:t>
            </a:r>
          </a:p>
        </p:txBody>
      </p:sp>
    </p:spTree>
    <p:extLst>
      <p:ext uri="{BB962C8B-B14F-4D97-AF65-F5344CB8AC3E}">
        <p14:creationId xmlns:p14="http://schemas.microsoft.com/office/powerpoint/2010/main" val="1770466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2B2D90-F1D2-48E3-B10C-CAD3C7179DF3}"/>
              </a:ext>
            </a:extLst>
          </p:cNvPr>
          <p:cNvSpPr>
            <a:spLocks noGrp="1"/>
          </p:cNvSpPr>
          <p:nvPr>
            <p:ph type="title"/>
          </p:nvPr>
        </p:nvSpPr>
        <p:spPr/>
        <p:txBody>
          <a:bodyPr/>
          <a:lstStyle/>
          <a:p>
            <a:r>
              <a:rPr lang="en-GB" dirty="0"/>
              <a:t>Research</a:t>
            </a:r>
          </a:p>
        </p:txBody>
      </p:sp>
      <p:sp>
        <p:nvSpPr>
          <p:cNvPr id="3" name="Content Placeholder 2">
            <a:extLst>
              <a:ext uri="{FF2B5EF4-FFF2-40B4-BE49-F238E27FC236}">
                <a16:creationId xmlns:a16="http://schemas.microsoft.com/office/drawing/2014/main" id="{36042A2A-AB44-4B16-86B2-DE30D8C87AE8}"/>
              </a:ext>
            </a:extLst>
          </p:cNvPr>
          <p:cNvSpPr>
            <a:spLocks noGrp="1"/>
          </p:cNvSpPr>
          <p:nvPr>
            <p:ph idx="1"/>
          </p:nvPr>
        </p:nvSpPr>
        <p:spPr/>
        <p:txBody>
          <a:bodyPr>
            <a:normAutofit/>
          </a:bodyPr>
          <a:lstStyle/>
          <a:p>
            <a:r>
              <a:rPr lang="en-GB" sz="2800" dirty="0"/>
              <a:t>We conducted research by visiting the mansion and taking notes on the contents and details about various rooms in the mansion.</a:t>
            </a:r>
          </a:p>
          <a:p>
            <a:r>
              <a:rPr lang="en-GB" sz="2800" dirty="0"/>
              <a:t>Further research was also preformed by researching the history of the mansion online.</a:t>
            </a:r>
          </a:p>
          <a:p>
            <a:r>
              <a:rPr lang="en-GB" sz="2800" dirty="0"/>
              <a:t>Using the research acquired we could make decisions on what aspects of the mansion to use in our game.</a:t>
            </a:r>
          </a:p>
        </p:txBody>
      </p:sp>
    </p:spTree>
    <p:extLst>
      <p:ext uri="{BB962C8B-B14F-4D97-AF65-F5344CB8AC3E}">
        <p14:creationId xmlns:p14="http://schemas.microsoft.com/office/powerpoint/2010/main" val="3329548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B0BE5-27F3-4A32-BA4B-1EC0428A8B7A}"/>
              </a:ext>
            </a:extLst>
          </p:cNvPr>
          <p:cNvSpPr>
            <a:spLocks noGrp="1"/>
          </p:cNvSpPr>
          <p:nvPr>
            <p:ph type="title"/>
          </p:nvPr>
        </p:nvSpPr>
        <p:spPr/>
        <p:txBody>
          <a:bodyPr/>
          <a:lstStyle/>
          <a:p>
            <a:r>
              <a:rPr lang="en-GB" dirty="0"/>
              <a:t>Problems Faced</a:t>
            </a:r>
          </a:p>
        </p:txBody>
      </p:sp>
      <p:sp>
        <p:nvSpPr>
          <p:cNvPr id="3" name="Content Placeholder 2">
            <a:extLst>
              <a:ext uri="{FF2B5EF4-FFF2-40B4-BE49-F238E27FC236}">
                <a16:creationId xmlns:a16="http://schemas.microsoft.com/office/drawing/2014/main" id="{5A2776D7-0395-4C32-A414-22D9A6F1FD1B}"/>
              </a:ext>
            </a:extLst>
          </p:cNvPr>
          <p:cNvSpPr>
            <a:spLocks noGrp="1"/>
          </p:cNvSpPr>
          <p:nvPr>
            <p:ph idx="1"/>
          </p:nvPr>
        </p:nvSpPr>
        <p:spPr/>
        <p:txBody>
          <a:bodyPr>
            <a:normAutofit/>
          </a:bodyPr>
          <a:lstStyle/>
          <a:p>
            <a:r>
              <a:rPr lang="en-GB" sz="2800" dirty="0"/>
              <a:t>Some major challenges and issues faced across development include:</a:t>
            </a:r>
          </a:p>
          <a:p>
            <a:r>
              <a:rPr lang="en-GB" sz="2800" dirty="0"/>
              <a:t>Map animations</a:t>
            </a:r>
          </a:p>
          <a:p>
            <a:r>
              <a:rPr lang="en-GB" sz="2800" dirty="0"/>
              <a:t>Over scoping </a:t>
            </a:r>
          </a:p>
          <a:p>
            <a:r>
              <a:rPr lang="en-GB" sz="2800" dirty="0"/>
              <a:t>Consistency of Contact </a:t>
            </a:r>
          </a:p>
          <a:p>
            <a:r>
              <a:rPr lang="en-GB" sz="2800" dirty="0"/>
              <a:t>Consistency of Worktime </a:t>
            </a:r>
          </a:p>
          <a:p>
            <a:r>
              <a:rPr lang="en-GB" sz="2800" dirty="0"/>
              <a:t>Informality</a:t>
            </a:r>
          </a:p>
        </p:txBody>
      </p:sp>
    </p:spTree>
    <p:extLst>
      <p:ext uri="{BB962C8B-B14F-4D97-AF65-F5344CB8AC3E}">
        <p14:creationId xmlns:p14="http://schemas.microsoft.com/office/powerpoint/2010/main" val="1652879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ED9392-47A3-44EF-883F-19B000E60BC2}"/>
              </a:ext>
            </a:extLst>
          </p:cNvPr>
          <p:cNvSpPr>
            <a:spLocks noGrp="1"/>
          </p:cNvSpPr>
          <p:nvPr>
            <p:ph type="title"/>
          </p:nvPr>
        </p:nvSpPr>
        <p:spPr/>
        <p:txBody>
          <a:bodyPr/>
          <a:lstStyle/>
          <a:p>
            <a:r>
              <a:rPr lang="en-GB" dirty="0"/>
              <a:t>Final Comments</a:t>
            </a:r>
          </a:p>
        </p:txBody>
      </p:sp>
      <p:sp>
        <p:nvSpPr>
          <p:cNvPr id="3" name="Content Placeholder 2">
            <a:extLst>
              <a:ext uri="{FF2B5EF4-FFF2-40B4-BE49-F238E27FC236}">
                <a16:creationId xmlns:a16="http://schemas.microsoft.com/office/drawing/2014/main" id="{6835B16C-4A5E-4E92-A720-7A2DD0E15D54}"/>
              </a:ext>
            </a:extLst>
          </p:cNvPr>
          <p:cNvSpPr>
            <a:spLocks noGrp="1"/>
          </p:cNvSpPr>
          <p:nvPr>
            <p:ph idx="1"/>
          </p:nvPr>
        </p:nvSpPr>
        <p:spPr>
          <a:xfrm>
            <a:off x="1103312" y="1399822"/>
            <a:ext cx="8946541" cy="4848577"/>
          </a:xfrm>
        </p:spPr>
        <p:txBody>
          <a:bodyPr>
            <a:normAutofit lnSpcReduction="10000"/>
          </a:bodyPr>
          <a:lstStyle/>
          <a:p>
            <a:r>
              <a:rPr lang="en-GB" sz="2800" dirty="0"/>
              <a:t>Most improvements for the future can be inferred from the various problems faced undertaking this project</a:t>
            </a:r>
          </a:p>
          <a:p>
            <a:r>
              <a:rPr lang="en-GB" sz="2800" dirty="0"/>
              <a:t>Most notably the communication </a:t>
            </a:r>
          </a:p>
          <a:p>
            <a:r>
              <a:rPr lang="en-GB" sz="2800" dirty="0"/>
              <a:t>Time Management </a:t>
            </a:r>
          </a:p>
          <a:p>
            <a:r>
              <a:rPr lang="en-GB" sz="2800" dirty="0"/>
              <a:t>I think that overall the experience with working with an external client has been beneficial. However I think that due to the early end to what little little formal contact with the client we had, this project has be utilized as well as I would like. </a:t>
            </a:r>
          </a:p>
        </p:txBody>
      </p:sp>
    </p:spTree>
    <p:extLst>
      <p:ext uri="{BB962C8B-B14F-4D97-AF65-F5344CB8AC3E}">
        <p14:creationId xmlns:p14="http://schemas.microsoft.com/office/powerpoint/2010/main" val="304828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D44EAA-6A63-4FCD-90ED-0B2BD7185900}"/>
              </a:ext>
            </a:extLst>
          </p:cNvPr>
          <p:cNvSpPr>
            <a:spLocks noGrp="1"/>
          </p:cNvSpPr>
          <p:nvPr>
            <p:ph type="title"/>
          </p:nvPr>
        </p:nvSpPr>
        <p:spPr/>
        <p:txBody>
          <a:bodyPr/>
          <a:lstStyle/>
          <a:p>
            <a:r>
              <a:rPr lang="en-GB" dirty="0"/>
              <a:t>Any Questions?</a:t>
            </a:r>
          </a:p>
        </p:txBody>
      </p:sp>
      <p:sp>
        <p:nvSpPr>
          <p:cNvPr id="3" name="Content Placeholder 2">
            <a:extLst>
              <a:ext uri="{FF2B5EF4-FFF2-40B4-BE49-F238E27FC236}">
                <a16:creationId xmlns:a16="http://schemas.microsoft.com/office/drawing/2014/main" id="{2229D3A7-8CA4-4392-8748-C192F61CA8F2}"/>
              </a:ext>
            </a:extLst>
          </p:cNvPr>
          <p:cNvSpPr>
            <a:spLocks noGrp="1"/>
          </p:cNvSpPr>
          <p:nvPr>
            <p:ph idx="1"/>
          </p:nvPr>
        </p:nvSpPr>
        <p:spPr/>
        <p:txBody>
          <a:bodyPr/>
          <a:lstStyle/>
          <a:p>
            <a:endParaRPr lang="en-GB" dirty="0"/>
          </a:p>
        </p:txBody>
      </p:sp>
    </p:spTree>
    <p:extLst>
      <p:ext uri="{BB962C8B-B14F-4D97-AF65-F5344CB8AC3E}">
        <p14:creationId xmlns:p14="http://schemas.microsoft.com/office/powerpoint/2010/main" val="409545241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B04BEA-9D7B-4E73-AB21-D814416BB297}"/>
              </a:ext>
            </a:extLst>
          </p:cNvPr>
          <p:cNvSpPr>
            <a:spLocks noGrp="1"/>
          </p:cNvSpPr>
          <p:nvPr>
            <p:ph type="title"/>
          </p:nvPr>
        </p:nvSpPr>
        <p:spPr/>
        <p:txBody>
          <a:bodyPr/>
          <a:lstStyle/>
          <a:p>
            <a:r>
              <a:rPr lang="en-GB" dirty="0"/>
              <a:t>Image references for the mood boards</a:t>
            </a:r>
          </a:p>
        </p:txBody>
      </p:sp>
      <p:sp>
        <p:nvSpPr>
          <p:cNvPr id="3" name="Content Placeholder 2">
            <a:extLst>
              <a:ext uri="{FF2B5EF4-FFF2-40B4-BE49-F238E27FC236}">
                <a16:creationId xmlns:a16="http://schemas.microsoft.com/office/drawing/2014/main" id="{56CE6BE7-2A09-4ADD-872E-EB2825313479}"/>
              </a:ext>
            </a:extLst>
          </p:cNvPr>
          <p:cNvSpPr>
            <a:spLocks noGrp="1"/>
          </p:cNvSpPr>
          <p:nvPr>
            <p:ph idx="1"/>
          </p:nvPr>
        </p:nvSpPr>
        <p:spPr>
          <a:xfrm>
            <a:off x="1103312" y="2052918"/>
            <a:ext cx="10354910" cy="4584949"/>
          </a:xfrm>
        </p:spPr>
        <p:txBody>
          <a:bodyPr>
            <a:normAutofit fontScale="92500"/>
          </a:bodyPr>
          <a:lstStyle/>
          <a:p>
            <a:r>
              <a:rPr lang="en-GB" sz="900" dirty="0"/>
              <a:t>Deviantart.com. 2020. Paper Mario - Wedding Tux By Fawfulthegreat64 On </a:t>
            </a:r>
            <a:r>
              <a:rPr lang="en-GB" sz="900" dirty="0" err="1"/>
              <a:t>Deviantart</a:t>
            </a:r>
            <a:r>
              <a:rPr lang="en-GB" sz="900" dirty="0"/>
              <a:t>. [online] Available at: &lt;https://www.deviantart.com/fawfulthegreat64/art/Paper-Mario-Wedding-Tux-758721432&gt; [Accessed 4 January 2020].</a:t>
            </a:r>
          </a:p>
          <a:p>
            <a:r>
              <a:rPr lang="en-GB" sz="900" dirty="0"/>
              <a:t>Corporation, R., 2020. Monopoly Man. [online] ROBLOX. Available at: &lt;https://www.roblox.com/library/68832498/monopoly-man&gt; [Accessed 4 January 2020]. </a:t>
            </a:r>
          </a:p>
          <a:p>
            <a:r>
              <a:rPr lang="en-GB" sz="900" dirty="0"/>
              <a:t>Roebuck, M., 2020. Nintendo Announces All Mario To Be Paper By 2025. [online] The Hard Times. Available at: &lt;https://thehardtimes.net/harddrive/nintendo-announces-all-mario-to-be-paper-by-2025/&gt; [Accessed 4 January 2020].</a:t>
            </a:r>
          </a:p>
          <a:p>
            <a:r>
              <a:rPr lang="en-GB" sz="900" dirty="0"/>
              <a:t>VG247. 2020. Tearaway: The Best Reason To Own A PS Vita? - VG247. [online] Available at: &lt;https://www.vg247.com/2013/11/20/tearaway-the-best-reason-to-own-a-ps-vita/&gt; [Accessed 4 January 2020].</a:t>
            </a:r>
          </a:p>
          <a:p>
            <a:r>
              <a:rPr lang="en-GB" sz="900" dirty="0"/>
              <a:t>Discussion, G., 2020. Tearaway Unfolded E3 Trailer. [online] </a:t>
            </a:r>
            <a:r>
              <a:rPr lang="en-GB" sz="900" dirty="0" err="1"/>
              <a:t>NeoGAF</a:t>
            </a:r>
            <a:r>
              <a:rPr lang="en-GB" sz="900" dirty="0"/>
              <a:t>. Available at: &lt;https://www.neogaf.com/threads/tearaway-unfolded-e3-trailer.1064467/page-2&gt; [Accessed 4 January 2020].</a:t>
            </a:r>
          </a:p>
          <a:p>
            <a:r>
              <a:rPr lang="en-GB" sz="900" dirty="0"/>
              <a:t>Deviantart.com. 2020. Paper Mario (Jumping) Remake By Fawfulthegreat64 On </a:t>
            </a:r>
            <a:r>
              <a:rPr lang="en-GB" sz="900" dirty="0" err="1"/>
              <a:t>Deviantart</a:t>
            </a:r>
            <a:r>
              <a:rPr lang="en-GB" sz="900" dirty="0"/>
              <a:t>. [online] Available at: &lt;https://www.deviantart.com/fawfulthegreat64/art/Paper-Mario-Jumping-Remake-756142242&gt; [Accessed 4 January 2020].</a:t>
            </a:r>
          </a:p>
          <a:p>
            <a:r>
              <a:rPr lang="en-GB" sz="900" dirty="0"/>
              <a:t>Papercraft, </a:t>
            </a:r>
            <a:r>
              <a:rPr lang="ja-JP" altLang="en-US" sz="900" dirty="0"/>
              <a:t>纸</a:t>
            </a:r>
            <a:r>
              <a:rPr lang="en-US" altLang="ja-JP" sz="900" dirty="0"/>
              <a:t>., 2020. </a:t>
            </a:r>
            <a:r>
              <a:rPr lang="ja-JP" altLang="en-US" sz="900" dirty="0"/>
              <a:t>纸境英雄 </a:t>
            </a:r>
            <a:r>
              <a:rPr lang="en-GB" sz="900" dirty="0"/>
              <a:t>Papercraft On Steam. [online] Store.steampowered.com. Available at: &lt;https://store.steampowered.com/app/905660/_Papercraft/&gt; [Accessed 4 January 2020].</a:t>
            </a:r>
          </a:p>
          <a:p>
            <a:pPr marL="0" indent="0" defTabSz="914400">
              <a:spcBef>
                <a:spcPts val="0"/>
              </a:spcBef>
              <a:buClrTx/>
              <a:buSzTx/>
              <a:buNone/>
              <a:defRPr/>
            </a:pPr>
            <a:r>
              <a:rPr lang="en-GB" sz="900" dirty="0"/>
              <a:t>Polygon. 2020. Report: Paper Mario: </a:t>
            </a:r>
            <a:r>
              <a:rPr lang="en-GB" sz="900" dirty="0" err="1"/>
              <a:t>Color</a:t>
            </a:r>
            <a:r>
              <a:rPr lang="en-GB" sz="900" dirty="0"/>
              <a:t> Splash Leaks In Full Two Weeks Ahead Of Release. [online] Available at: &lt;https://www.polygon.com/2016/9/23/13028328/paper-mario-color-splash-leaks&gt; [Accessed 4 January 2020]. </a:t>
            </a:r>
          </a:p>
          <a:p>
            <a:pPr marL="0" indent="0" defTabSz="914400">
              <a:spcBef>
                <a:spcPts val="0"/>
              </a:spcBef>
              <a:buClrTx/>
              <a:buSzTx/>
              <a:buNone/>
              <a:defRPr/>
            </a:pPr>
            <a:endParaRPr lang="en-GB" sz="900" dirty="0"/>
          </a:p>
          <a:p>
            <a:pPr marL="0" indent="0" defTabSz="914400">
              <a:spcBef>
                <a:spcPts val="0"/>
              </a:spcBef>
              <a:buClrTx/>
              <a:buSzTx/>
              <a:buNone/>
              <a:defRPr/>
            </a:pPr>
            <a:r>
              <a:rPr lang="en-GB" sz="900" dirty="0"/>
              <a:t>Romano, S., 2020. Adventure RPG Bug Fables Announced For PS4, Switch, And PC - </a:t>
            </a:r>
            <a:r>
              <a:rPr lang="en-GB" sz="900" dirty="0" err="1"/>
              <a:t>Gematsu</a:t>
            </a:r>
            <a:r>
              <a:rPr lang="en-GB" sz="900" dirty="0"/>
              <a:t>. [online] </a:t>
            </a:r>
            <a:r>
              <a:rPr lang="en-GB" sz="900" dirty="0" err="1"/>
              <a:t>Gematsu</a:t>
            </a:r>
            <a:r>
              <a:rPr lang="en-GB" sz="900" dirty="0"/>
              <a:t>. Available at: &lt;https://gematsu.com/2019/05/adventure-rpg-bug-fables-announced-for-ps4-switch-and-pc&gt; [Accessed 4 January 2020].</a:t>
            </a:r>
          </a:p>
          <a:p>
            <a:pPr marL="0" indent="0" defTabSz="914400">
              <a:spcBef>
                <a:spcPts val="0"/>
              </a:spcBef>
              <a:buClrTx/>
              <a:buSzTx/>
              <a:buNone/>
              <a:defRPr/>
            </a:pPr>
            <a:endParaRPr lang="en-GB" sz="900" dirty="0">
              <a:hlinkClick r:id="rId3"/>
            </a:endParaRPr>
          </a:p>
          <a:p>
            <a:pPr marL="0" indent="0" defTabSz="914400">
              <a:spcBef>
                <a:spcPts val="0"/>
              </a:spcBef>
              <a:buClrTx/>
              <a:buSzTx/>
              <a:buNone/>
              <a:defRPr/>
            </a:pPr>
            <a:r>
              <a:rPr lang="en-GB" sz="900" dirty="0" err="1"/>
              <a:t>Youtube</a:t>
            </a:r>
            <a:r>
              <a:rPr lang="en-GB" sz="900" dirty="0"/>
              <a:t>. 2020. Paper Mario Battle: Final Battle Bowser. [online] Available at: &lt;https://www.youtube.com/watch?v=mPasnNb9Xfg&gt; [Accessed 4 January 2020].</a:t>
            </a:r>
          </a:p>
          <a:p>
            <a:pPr marL="0" indent="0" defTabSz="914400">
              <a:spcBef>
                <a:spcPts val="0"/>
              </a:spcBef>
              <a:buClrTx/>
              <a:buSzTx/>
              <a:buNone/>
              <a:defRPr/>
            </a:pPr>
            <a:endParaRPr lang="en-GB" sz="900" dirty="0">
              <a:hlinkClick r:id="rId3"/>
            </a:endParaRPr>
          </a:p>
          <a:p>
            <a:pPr marL="0" indent="0" defTabSz="914400">
              <a:spcBef>
                <a:spcPts val="0"/>
              </a:spcBef>
              <a:buClrTx/>
              <a:buSzTx/>
              <a:buNone/>
              <a:defRPr/>
            </a:pPr>
            <a:r>
              <a:rPr lang="en-GB" sz="900" dirty="0" err="1"/>
              <a:t>Skidrow</a:t>
            </a:r>
            <a:r>
              <a:rPr lang="en-GB" sz="900" dirty="0"/>
              <a:t> Cracked. 2020. FREE DOWNLOAD » </a:t>
            </a:r>
            <a:r>
              <a:rPr lang="ja-JP" altLang="en-US" sz="900" dirty="0"/>
              <a:t>纸境英雄 </a:t>
            </a:r>
            <a:r>
              <a:rPr lang="en-GB" sz="900" dirty="0"/>
              <a:t>Papercraft | </a:t>
            </a:r>
            <a:r>
              <a:rPr lang="en-GB" sz="900" dirty="0" err="1"/>
              <a:t>Skidrow</a:t>
            </a:r>
            <a:r>
              <a:rPr lang="en-GB" sz="900" dirty="0"/>
              <a:t> Cracked. [online] Available at: &lt;https://skidrowcracked.com/%E7%BA%B8%E5%A2%83%E8%8B%B1%E9%9B%84-papercraft/&gt; [Accessed 4 January 2020].</a:t>
            </a:r>
          </a:p>
          <a:p>
            <a:r>
              <a:rPr lang="en-GB" sz="900" dirty="0"/>
              <a:t>Pinterest. 2020. 1,487 Likes, 17 Comments - Jennifer (@</a:t>
            </a:r>
            <a:r>
              <a:rPr lang="en-GB" sz="900" dirty="0" err="1"/>
              <a:t>Goldvestercosplay</a:t>
            </a:r>
            <a:r>
              <a:rPr lang="en-GB" sz="900" dirty="0"/>
              <a:t>) On Instagram: “(Me Hoping That Snow Has A New </a:t>
            </a:r>
            <a:r>
              <a:rPr lang="en-GB" sz="900" dirty="0" err="1"/>
              <a:t>Outf</a:t>
            </a:r>
            <a:r>
              <a:rPr lang="en-GB" sz="900" dirty="0"/>
              <a:t>… | Cartoon Outfits, The Wolf Among Us, Cosplay. [online] Available at: &lt;https://www.pinterest.com/pin/516365913519259481/&gt; [Accessed 4 January 2020]. </a:t>
            </a:r>
          </a:p>
          <a:p>
            <a:r>
              <a:rPr lang="en-GB" sz="900" dirty="0"/>
              <a:t>Pinterest. 2020. Bit Of </a:t>
            </a:r>
            <a:r>
              <a:rPr lang="en-GB" sz="900" dirty="0" err="1"/>
              <a:t>Cel</a:t>
            </a:r>
            <a:r>
              <a:rPr lang="en-GB" sz="900" dirty="0"/>
              <a:t>-Shading On My Hands The Other Day! | Hand Makeup, Borderlands Cosplay, Back Of Hand. [online] Available at: &lt;https://www.pinterest.com/pin/527132331364670264/?lp=true&gt; [Accessed 4 January 2020].</a:t>
            </a:r>
          </a:p>
          <a:p>
            <a:r>
              <a:rPr lang="en-GB" sz="900" dirty="0"/>
              <a:t>Pinterest. 2020. Embellishing A Teapot House With </a:t>
            </a:r>
            <a:r>
              <a:rPr lang="en-GB" sz="900" dirty="0" err="1"/>
              <a:t>Cel</a:t>
            </a:r>
            <a:r>
              <a:rPr lang="en-GB" sz="900" dirty="0"/>
              <a:t>-Shading | Cell Shade. [online] Available at: &lt;https://www.pinterest.com/pin/727823989762389365/?lp=true&gt; [Accessed 4 January 2020]. </a:t>
            </a:r>
          </a:p>
        </p:txBody>
      </p:sp>
    </p:spTree>
    <p:extLst>
      <p:ext uri="{BB962C8B-B14F-4D97-AF65-F5344CB8AC3E}">
        <p14:creationId xmlns:p14="http://schemas.microsoft.com/office/powerpoint/2010/main" val="30245975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529776-1FAD-453D-8F6B-5B19E65C5796}"/>
              </a:ext>
            </a:extLst>
          </p:cNvPr>
          <p:cNvSpPr>
            <a:spLocks noGrp="1"/>
          </p:cNvSpPr>
          <p:nvPr>
            <p:ph type="title"/>
          </p:nvPr>
        </p:nvSpPr>
        <p:spPr/>
        <p:txBody>
          <a:bodyPr/>
          <a:lstStyle/>
          <a:p>
            <a:r>
              <a:rPr lang="en-GB" dirty="0"/>
              <a:t>Our Solution to the Brief</a:t>
            </a:r>
          </a:p>
        </p:txBody>
      </p:sp>
      <p:sp>
        <p:nvSpPr>
          <p:cNvPr id="3" name="Content Placeholder 2">
            <a:extLst>
              <a:ext uri="{FF2B5EF4-FFF2-40B4-BE49-F238E27FC236}">
                <a16:creationId xmlns:a16="http://schemas.microsoft.com/office/drawing/2014/main" id="{A6B3C965-C287-4830-A0DC-9F3DB0A906D9}"/>
              </a:ext>
            </a:extLst>
          </p:cNvPr>
          <p:cNvSpPr>
            <a:spLocks noGrp="1"/>
          </p:cNvSpPr>
          <p:nvPr>
            <p:ph idx="1"/>
          </p:nvPr>
        </p:nvSpPr>
        <p:spPr/>
        <p:txBody>
          <a:bodyPr>
            <a:normAutofit/>
          </a:bodyPr>
          <a:lstStyle/>
          <a:p>
            <a:r>
              <a:rPr lang="en-GB" sz="2800" dirty="0"/>
              <a:t>Our solution to the brief was to create an interactive learning experience that helps to reinforce information learnt at the museum without detracting from the experience.</a:t>
            </a:r>
          </a:p>
          <a:p>
            <a:r>
              <a:rPr lang="en-GB" sz="2800" dirty="0"/>
              <a:t>We decided to target the family portion of the brief’s target audience.</a:t>
            </a:r>
          </a:p>
        </p:txBody>
      </p:sp>
    </p:spTree>
    <p:extLst>
      <p:ext uri="{BB962C8B-B14F-4D97-AF65-F5344CB8AC3E}">
        <p14:creationId xmlns:p14="http://schemas.microsoft.com/office/powerpoint/2010/main" val="2150577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89D9C4-1AB8-4F99-B5EF-1F5C16A741A9}"/>
              </a:ext>
            </a:extLst>
          </p:cNvPr>
          <p:cNvSpPr>
            <a:spLocks noGrp="1"/>
          </p:cNvSpPr>
          <p:nvPr>
            <p:ph type="title"/>
          </p:nvPr>
        </p:nvSpPr>
        <p:spPr/>
        <p:txBody>
          <a:bodyPr/>
          <a:lstStyle/>
          <a:p>
            <a:r>
              <a:rPr lang="en-GB" dirty="0"/>
              <a:t>Game Ideas</a:t>
            </a:r>
          </a:p>
        </p:txBody>
      </p:sp>
      <p:sp>
        <p:nvSpPr>
          <p:cNvPr id="3" name="Content Placeholder 2">
            <a:extLst>
              <a:ext uri="{FF2B5EF4-FFF2-40B4-BE49-F238E27FC236}">
                <a16:creationId xmlns:a16="http://schemas.microsoft.com/office/drawing/2014/main" id="{BA2E1041-5F7F-40C7-B1C0-E1ADACDCCD7B}"/>
              </a:ext>
            </a:extLst>
          </p:cNvPr>
          <p:cNvSpPr>
            <a:spLocks noGrp="1"/>
          </p:cNvSpPr>
          <p:nvPr>
            <p:ph idx="1"/>
          </p:nvPr>
        </p:nvSpPr>
        <p:spPr/>
        <p:txBody>
          <a:bodyPr>
            <a:normAutofit fontScale="92500" lnSpcReduction="20000"/>
          </a:bodyPr>
          <a:lstStyle/>
          <a:p>
            <a:r>
              <a:rPr lang="en-GB" sz="2800" dirty="0"/>
              <a:t>Construction Game – Building the museum using the players knowledge to build each room.</a:t>
            </a:r>
          </a:p>
          <a:p>
            <a:r>
              <a:rPr lang="en-GB" sz="2800" dirty="0"/>
              <a:t>Survival/”Virtual Pet” Game – Helping a character survive the late 1500s when the mansion was built by providing the character with useful equipment</a:t>
            </a:r>
          </a:p>
          <a:p>
            <a:r>
              <a:rPr lang="en-GB" sz="2800" dirty="0"/>
              <a:t>Mystery Game – A point and click adventure focused on solving a mystery using information learnt from the mansion</a:t>
            </a:r>
          </a:p>
          <a:p>
            <a:r>
              <a:rPr lang="en-GB" sz="2800" dirty="0"/>
              <a:t>AR quiz -  A quiz game that would make use of a phones camera to display questions by pointing it at QR codes in the mansion itself.</a:t>
            </a:r>
          </a:p>
        </p:txBody>
      </p:sp>
    </p:spTree>
    <p:extLst>
      <p:ext uri="{BB962C8B-B14F-4D97-AF65-F5344CB8AC3E}">
        <p14:creationId xmlns:p14="http://schemas.microsoft.com/office/powerpoint/2010/main" val="1616026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DB4353-3ECD-4912-A602-E91240CB4711}"/>
              </a:ext>
            </a:extLst>
          </p:cNvPr>
          <p:cNvSpPr>
            <a:spLocks noGrp="1"/>
          </p:cNvSpPr>
          <p:nvPr>
            <p:ph type="title"/>
          </p:nvPr>
        </p:nvSpPr>
        <p:spPr/>
        <p:txBody>
          <a:bodyPr/>
          <a:lstStyle/>
          <a:p>
            <a:r>
              <a:rPr lang="en-GB" dirty="0"/>
              <a:t>Final Game Concept</a:t>
            </a:r>
          </a:p>
        </p:txBody>
      </p:sp>
      <p:sp>
        <p:nvSpPr>
          <p:cNvPr id="3" name="Content Placeholder 2">
            <a:extLst>
              <a:ext uri="{FF2B5EF4-FFF2-40B4-BE49-F238E27FC236}">
                <a16:creationId xmlns:a16="http://schemas.microsoft.com/office/drawing/2014/main" id="{C89D0ED0-4664-452A-9CE5-DE2F696CBD61}"/>
              </a:ext>
            </a:extLst>
          </p:cNvPr>
          <p:cNvSpPr>
            <a:spLocks noGrp="1"/>
          </p:cNvSpPr>
          <p:nvPr>
            <p:ph idx="1"/>
          </p:nvPr>
        </p:nvSpPr>
        <p:spPr>
          <a:xfrm>
            <a:off x="1302605" y="1595718"/>
            <a:ext cx="8946541" cy="4723020"/>
          </a:xfrm>
        </p:spPr>
        <p:txBody>
          <a:bodyPr>
            <a:normAutofit/>
          </a:bodyPr>
          <a:lstStyle/>
          <a:p>
            <a:r>
              <a:rPr lang="en-GB" sz="2800" dirty="0"/>
              <a:t>The game that we designed for this project was a minigame collection with each minigame focusing on a different room of the museum.</a:t>
            </a:r>
          </a:p>
          <a:p>
            <a:r>
              <a:rPr lang="en-GB" sz="2800" dirty="0"/>
              <a:t>The core game loop involves completing these minigames in order to unlock new minigames in an order similar to that of what you would normally take while venturing the museum.</a:t>
            </a:r>
          </a:p>
          <a:p>
            <a:r>
              <a:rPr lang="en-GB" sz="2800" dirty="0"/>
              <a:t>The game could be played as you travel through the museum or after leaving as a review on what's learnt.</a:t>
            </a:r>
          </a:p>
        </p:txBody>
      </p:sp>
    </p:spTree>
    <p:extLst>
      <p:ext uri="{BB962C8B-B14F-4D97-AF65-F5344CB8AC3E}">
        <p14:creationId xmlns:p14="http://schemas.microsoft.com/office/powerpoint/2010/main" val="4174733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F059F6-603C-43F4-8783-2182705D3563}"/>
              </a:ext>
            </a:extLst>
          </p:cNvPr>
          <p:cNvSpPr>
            <a:spLocks noGrp="1"/>
          </p:cNvSpPr>
          <p:nvPr>
            <p:ph type="title"/>
          </p:nvPr>
        </p:nvSpPr>
        <p:spPr/>
        <p:txBody>
          <a:bodyPr/>
          <a:lstStyle/>
          <a:p>
            <a:r>
              <a:rPr lang="en-GB" dirty="0"/>
              <a:t>Paper Prototyping</a:t>
            </a:r>
          </a:p>
        </p:txBody>
      </p:sp>
      <p:sp>
        <p:nvSpPr>
          <p:cNvPr id="3" name="Content Placeholder 2">
            <a:extLst>
              <a:ext uri="{FF2B5EF4-FFF2-40B4-BE49-F238E27FC236}">
                <a16:creationId xmlns:a16="http://schemas.microsoft.com/office/drawing/2014/main" id="{F4928D8B-C0CB-42E0-99F3-CE3F4F852C31}"/>
              </a:ext>
            </a:extLst>
          </p:cNvPr>
          <p:cNvSpPr>
            <a:spLocks noGrp="1"/>
          </p:cNvSpPr>
          <p:nvPr>
            <p:ph idx="1"/>
          </p:nvPr>
        </p:nvSpPr>
        <p:spPr>
          <a:xfrm>
            <a:off x="1104293" y="1331259"/>
            <a:ext cx="8946541" cy="4195481"/>
          </a:xfrm>
        </p:spPr>
        <p:txBody>
          <a:bodyPr>
            <a:normAutofit/>
          </a:bodyPr>
          <a:lstStyle/>
          <a:p>
            <a:r>
              <a:rPr lang="en-GB" sz="2800" dirty="0"/>
              <a:t>Concepts for minigames, art style, characters and story were all designed and through discussion we agreed on which paper prototypes would be used in the eventual game</a:t>
            </a:r>
          </a:p>
        </p:txBody>
      </p:sp>
      <p:pic>
        <p:nvPicPr>
          <p:cNvPr id="5" name="Picture 4" descr="A screenshot of a cell phone&#10;&#10;Description automatically generated">
            <a:extLst>
              <a:ext uri="{FF2B5EF4-FFF2-40B4-BE49-F238E27FC236}">
                <a16:creationId xmlns:a16="http://schemas.microsoft.com/office/drawing/2014/main" id="{C6A0EB2A-9F19-4746-9701-13618DE961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5499" y="3429000"/>
            <a:ext cx="4711363" cy="2976282"/>
          </a:xfrm>
          <a:prstGeom prst="rect">
            <a:avLst/>
          </a:prstGeom>
        </p:spPr>
      </p:pic>
      <p:pic>
        <p:nvPicPr>
          <p:cNvPr id="7" name="Picture 6" descr="A close up of a logo&#10;&#10;Description automatically generated">
            <a:extLst>
              <a:ext uri="{FF2B5EF4-FFF2-40B4-BE49-F238E27FC236}">
                <a16:creationId xmlns:a16="http://schemas.microsoft.com/office/drawing/2014/main" id="{0BDFFFE9-9AFD-4E24-9035-4F663EB9AA0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96145" y="3278494"/>
            <a:ext cx="4706299" cy="3126788"/>
          </a:xfrm>
          <a:prstGeom prst="rect">
            <a:avLst/>
          </a:prstGeom>
        </p:spPr>
      </p:pic>
    </p:spTree>
    <p:extLst>
      <p:ext uri="{BB962C8B-B14F-4D97-AF65-F5344CB8AC3E}">
        <p14:creationId xmlns:p14="http://schemas.microsoft.com/office/powerpoint/2010/main" val="7297920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social media post&#10;&#10;Description automatically generated">
            <a:extLst>
              <a:ext uri="{FF2B5EF4-FFF2-40B4-BE49-F238E27FC236}">
                <a16:creationId xmlns:a16="http://schemas.microsoft.com/office/drawing/2014/main" id="{193DC002-6855-4B6F-85EF-F2ACB71B89CF}"/>
              </a:ext>
            </a:extLst>
          </p:cNvPr>
          <p:cNvPicPr>
            <a:picLocks noChangeAspect="1"/>
          </p:cNvPicPr>
          <p:nvPr/>
        </p:nvPicPr>
        <p:blipFill rotWithShape="1">
          <a:blip r:embed="rId3">
            <a:extLst>
              <a:ext uri="{28A0092B-C50C-407E-A947-70E740481C1C}">
                <a14:useLocalDpi xmlns:a14="http://schemas.microsoft.com/office/drawing/2010/main" val="0"/>
              </a:ext>
            </a:extLst>
          </a:blip>
          <a:srcRect t="47265" r="20664" b="19848"/>
          <a:stretch/>
        </p:blipFill>
        <p:spPr>
          <a:xfrm>
            <a:off x="6378016" y="133731"/>
            <a:ext cx="4547892" cy="6483020"/>
          </a:xfrm>
          <a:prstGeom prst="rect">
            <a:avLst/>
          </a:prstGeom>
        </p:spPr>
      </p:pic>
      <p:pic>
        <p:nvPicPr>
          <p:cNvPr id="6" name="Picture 5" descr="A screenshot of a social media post&#10;&#10;Description automatically generated">
            <a:extLst>
              <a:ext uri="{FF2B5EF4-FFF2-40B4-BE49-F238E27FC236}">
                <a16:creationId xmlns:a16="http://schemas.microsoft.com/office/drawing/2014/main" id="{D155542C-CC0F-4E26-A58A-982F7D4001F4}"/>
              </a:ext>
            </a:extLst>
          </p:cNvPr>
          <p:cNvPicPr>
            <a:picLocks noChangeAspect="1"/>
          </p:cNvPicPr>
          <p:nvPr/>
        </p:nvPicPr>
        <p:blipFill rotWithShape="1">
          <a:blip r:embed="rId3">
            <a:extLst>
              <a:ext uri="{28A0092B-C50C-407E-A947-70E740481C1C}">
                <a14:useLocalDpi xmlns:a14="http://schemas.microsoft.com/office/drawing/2010/main" val="0"/>
              </a:ext>
            </a:extLst>
          </a:blip>
          <a:srcRect r="38317" b="50000"/>
          <a:stretch/>
        </p:blipFill>
        <p:spPr>
          <a:xfrm>
            <a:off x="2441087" y="0"/>
            <a:ext cx="2415616" cy="6733636"/>
          </a:xfrm>
          <a:prstGeom prst="rect">
            <a:avLst/>
          </a:prstGeom>
        </p:spPr>
      </p:pic>
    </p:spTree>
    <p:extLst>
      <p:ext uri="{BB962C8B-B14F-4D97-AF65-F5344CB8AC3E}">
        <p14:creationId xmlns:p14="http://schemas.microsoft.com/office/powerpoint/2010/main" val="6262745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D02EE-77AB-4C8D-B801-9CECE7104ED1}"/>
              </a:ext>
            </a:extLst>
          </p:cNvPr>
          <p:cNvSpPr>
            <a:spLocks noGrp="1"/>
          </p:cNvSpPr>
          <p:nvPr>
            <p:ph type="title"/>
          </p:nvPr>
        </p:nvSpPr>
        <p:spPr/>
        <p:txBody>
          <a:bodyPr/>
          <a:lstStyle/>
          <a:p>
            <a:r>
              <a:rPr lang="en-GB" dirty="0"/>
              <a:t>Software</a:t>
            </a:r>
          </a:p>
        </p:txBody>
      </p:sp>
      <p:sp>
        <p:nvSpPr>
          <p:cNvPr id="3" name="Content Placeholder 2">
            <a:extLst>
              <a:ext uri="{FF2B5EF4-FFF2-40B4-BE49-F238E27FC236}">
                <a16:creationId xmlns:a16="http://schemas.microsoft.com/office/drawing/2014/main" id="{C1931333-821B-4D5A-8165-4AEB5A33522E}"/>
              </a:ext>
            </a:extLst>
          </p:cNvPr>
          <p:cNvSpPr>
            <a:spLocks noGrp="1"/>
          </p:cNvSpPr>
          <p:nvPr>
            <p:ph idx="1"/>
          </p:nvPr>
        </p:nvSpPr>
        <p:spPr>
          <a:xfrm>
            <a:off x="1103312" y="1277816"/>
            <a:ext cx="8946541" cy="4970584"/>
          </a:xfrm>
        </p:spPr>
        <p:txBody>
          <a:bodyPr>
            <a:normAutofit/>
          </a:bodyPr>
          <a:lstStyle/>
          <a:p>
            <a:r>
              <a:rPr lang="en-GB" sz="2800" dirty="0"/>
              <a:t>Unreal Engine 4 – Game Dev Software of Choice</a:t>
            </a:r>
          </a:p>
          <a:p>
            <a:r>
              <a:rPr lang="en-GB" sz="2800" dirty="0" err="1"/>
              <a:t>Github</a:t>
            </a:r>
            <a:r>
              <a:rPr lang="en-GB" sz="2800" dirty="0"/>
              <a:t> – Used to share files between Group Members</a:t>
            </a:r>
          </a:p>
          <a:p>
            <a:r>
              <a:rPr lang="en-GB" sz="2800" dirty="0"/>
              <a:t>Photoshop – Used for production of Art Assets</a:t>
            </a:r>
          </a:p>
          <a:p>
            <a:r>
              <a:rPr lang="en-GB" sz="2800" dirty="0"/>
              <a:t>Microsoft Outlook – Used to communicate with client</a:t>
            </a:r>
          </a:p>
          <a:p>
            <a:r>
              <a:rPr lang="en-GB" sz="2800" dirty="0"/>
              <a:t>Discord – Used for online group meetings</a:t>
            </a:r>
          </a:p>
          <a:p>
            <a:r>
              <a:rPr lang="en-GB" sz="2800" dirty="0"/>
              <a:t>Microsoft Office – Used for various documents and presentations throughout the project</a:t>
            </a:r>
          </a:p>
        </p:txBody>
      </p:sp>
    </p:spTree>
    <p:extLst>
      <p:ext uri="{BB962C8B-B14F-4D97-AF65-F5344CB8AC3E}">
        <p14:creationId xmlns:p14="http://schemas.microsoft.com/office/powerpoint/2010/main" val="377626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Template>
  <TotalTime>2273</TotalTime>
  <Words>3425</Words>
  <Application>Microsoft Office PowerPoint</Application>
  <PresentationFormat>Widescreen</PresentationFormat>
  <Paragraphs>262</Paragraphs>
  <Slides>33</Slides>
  <Notes>33</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33</vt:i4>
      </vt:variant>
    </vt:vector>
  </HeadingPairs>
  <TitlesOfParts>
    <vt:vector size="38" baseType="lpstr">
      <vt:lpstr>Arial</vt:lpstr>
      <vt:lpstr>Calibri</vt:lpstr>
      <vt:lpstr>Century Gothic</vt:lpstr>
      <vt:lpstr>Wingdings 3</vt:lpstr>
      <vt:lpstr>Ion</vt:lpstr>
      <vt:lpstr>DMC Presentation:  Learning with Felix Cobbold: Christchurch Mansion</vt:lpstr>
      <vt:lpstr>The Brief</vt:lpstr>
      <vt:lpstr>Research</vt:lpstr>
      <vt:lpstr>Our Solution to the Brief</vt:lpstr>
      <vt:lpstr>Game Ideas</vt:lpstr>
      <vt:lpstr>Final Game Concept</vt:lpstr>
      <vt:lpstr>Paper Prototyping</vt:lpstr>
      <vt:lpstr>PowerPoint Presentation</vt:lpstr>
      <vt:lpstr>Software</vt:lpstr>
      <vt:lpstr>Pitching</vt:lpstr>
      <vt:lpstr>Communication</vt:lpstr>
      <vt:lpstr>Prototyping</vt:lpstr>
      <vt:lpstr>Prototype Scripting: Map</vt:lpstr>
      <vt:lpstr>Prototype Scripting: Outfit Minigame</vt:lpstr>
      <vt:lpstr>Prototype Scripting: Outfit Minigame</vt:lpstr>
      <vt:lpstr>Prototype Scripting: Odd One Out Minigame</vt:lpstr>
      <vt:lpstr>Art Style</vt:lpstr>
      <vt:lpstr>PowerPoint Presentation</vt:lpstr>
      <vt:lpstr>PowerPoint Presentation</vt:lpstr>
      <vt:lpstr>PowerPoint Presentation</vt:lpstr>
      <vt:lpstr>Scripting: Fact Matching Minigame</vt:lpstr>
      <vt:lpstr>Scripting: Timeline Minigame</vt:lpstr>
      <vt:lpstr>Scripting: Location Randomizer</vt:lpstr>
      <vt:lpstr>Scripting: Completion Tracking</vt:lpstr>
      <vt:lpstr>Project Timeline</vt:lpstr>
      <vt:lpstr>Outcome</vt:lpstr>
      <vt:lpstr>Important Notes</vt:lpstr>
      <vt:lpstr>Final Product Post-mortem</vt:lpstr>
      <vt:lpstr>Post-mortem</vt:lpstr>
      <vt:lpstr>Problems Faced</vt:lpstr>
      <vt:lpstr>Final Comments</vt:lpstr>
      <vt:lpstr>Any Questions?</vt:lpstr>
      <vt:lpstr>Image references for the mood boards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DMC</dc:title>
  <dc:creator>Willoughby Axtell</dc:creator>
  <cp:lastModifiedBy>Willoughby Axtell</cp:lastModifiedBy>
  <cp:revision>91</cp:revision>
  <dcterms:created xsi:type="dcterms:W3CDTF">2020-02-04T19:15:57Z</dcterms:created>
  <dcterms:modified xsi:type="dcterms:W3CDTF">2020-05-14T10:45:23Z</dcterms:modified>
</cp:coreProperties>
</file>